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4" r:id="rId1"/>
  </p:sldMasterIdLst>
  <p:notesMasterIdLst>
    <p:notesMasterId r:id="rId22"/>
  </p:notesMasterIdLst>
  <p:sldIdLst>
    <p:sldId id="256" r:id="rId2"/>
    <p:sldId id="258" r:id="rId3"/>
    <p:sldId id="270" r:id="rId4"/>
    <p:sldId id="261" r:id="rId5"/>
    <p:sldId id="259" r:id="rId6"/>
    <p:sldId id="269" r:id="rId7"/>
    <p:sldId id="275" r:id="rId8"/>
    <p:sldId id="274" r:id="rId9"/>
    <p:sldId id="276" r:id="rId10"/>
    <p:sldId id="262" r:id="rId11"/>
    <p:sldId id="278" r:id="rId12"/>
    <p:sldId id="279" r:id="rId13"/>
    <p:sldId id="263" r:id="rId14"/>
    <p:sldId id="265" r:id="rId15"/>
    <p:sldId id="264" r:id="rId16"/>
    <p:sldId id="266" r:id="rId17"/>
    <p:sldId id="267" r:id="rId18"/>
    <p:sldId id="277" r:id="rId19"/>
    <p:sldId id="273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5258" autoAdjust="0"/>
  </p:normalViewPr>
  <p:slideViewPr>
    <p:cSldViewPr>
      <p:cViewPr>
        <p:scale>
          <a:sx n="56" d="100"/>
          <a:sy n="56" d="100"/>
        </p:scale>
        <p:origin x="-3204" y="-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24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52F43-1DBF-487D-9575-B661E2C78B6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9F00F87-027C-4CE5-A651-110D619FC052}">
      <dgm:prSet phldrT="[Текст]" custT="1"/>
      <dgm:spPr/>
      <dgm:t>
        <a:bodyPr/>
        <a:lstStyle/>
        <a:p>
          <a:r>
            <a:rPr lang="uk-UA" sz="1600" b="1" dirty="0" smtClean="0"/>
            <a:t>систематичність</a:t>
          </a:r>
          <a:endParaRPr lang="ru-RU" sz="1600" b="1" dirty="0"/>
        </a:p>
      </dgm:t>
    </dgm:pt>
    <dgm:pt modelId="{0E61E144-5C4B-4FB0-A51E-5E6B76DC10E4}" type="parTrans" cxnId="{75F12B38-2F4D-4D2B-A126-BF30E36F06CF}">
      <dgm:prSet/>
      <dgm:spPr/>
      <dgm:t>
        <a:bodyPr/>
        <a:lstStyle/>
        <a:p>
          <a:endParaRPr lang="ru-RU"/>
        </a:p>
      </dgm:t>
    </dgm:pt>
    <dgm:pt modelId="{E4A20929-AA99-4F5F-9A29-17C4493B8DA6}" type="sibTrans" cxnId="{75F12B38-2F4D-4D2B-A126-BF30E36F06CF}">
      <dgm:prSet/>
      <dgm:spPr/>
      <dgm:t>
        <a:bodyPr/>
        <a:lstStyle/>
        <a:p>
          <a:endParaRPr lang="ru-RU"/>
        </a:p>
      </dgm:t>
    </dgm:pt>
    <dgm:pt modelId="{55FD0705-1F76-4284-9594-FB294A36C3D0}">
      <dgm:prSet phldrT="[Текст]" custT="1"/>
      <dgm:spPr/>
      <dgm:t>
        <a:bodyPr/>
        <a:lstStyle/>
        <a:p>
          <a:r>
            <a:rPr lang="uk-UA" sz="1600" b="1" dirty="0" smtClean="0"/>
            <a:t>наявність сторін</a:t>
          </a:r>
          <a:endParaRPr lang="ru-RU" sz="1600" b="1" dirty="0"/>
        </a:p>
      </dgm:t>
    </dgm:pt>
    <dgm:pt modelId="{58607280-5F16-4ABD-9F12-703A328DFEC0}" type="parTrans" cxnId="{51D2B82D-11A3-4C59-90B3-6E3BCAA7366A}">
      <dgm:prSet/>
      <dgm:spPr/>
      <dgm:t>
        <a:bodyPr/>
        <a:lstStyle/>
        <a:p>
          <a:endParaRPr lang="ru-RU"/>
        </a:p>
      </dgm:t>
    </dgm:pt>
    <dgm:pt modelId="{90013B4F-EE0D-4912-9452-702A6EE8C155}" type="sibTrans" cxnId="{51D2B82D-11A3-4C59-90B3-6E3BCAA7366A}">
      <dgm:prSet/>
      <dgm:spPr/>
      <dgm:t>
        <a:bodyPr/>
        <a:lstStyle/>
        <a:p>
          <a:endParaRPr lang="ru-RU"/>
        </a:p>
      </dgm:t>
    </dgm:pt>
    <dgm:pt modelId="{9C108601-918C-4E65-A1F6-3FF86532CAD7}">
      <dgm:prSet phldrT="[Текст]" custT="1"/>
      <dgm:spPr/>
      <dgm:t>
        <a:bodyPr/>
        <a:lstStyle/>
        <a:p>
          <a:r>
            <a:rPr lang="uk-UA" sz="1600" b="1" dirty="0" smtClean="0"/>
            <a:t>дії або бездіяльність кривдника</a:t>
          </a:r>
          <a:endParaRPr lang="ru-RU" sz="1600" b="1" dirty="0"/>
        </a:p>
      </dgm:t>
    </dgm:pt>
    <dgm:pt modelId="{8839AD01-BF39-4F9D-B4E0-92FCBE68A3BB}" type="parTrans" cxnId="{5ED0811E-0AEF-470E-BE47-0E7984269F6B}">
      <dgm:prSet/>
      <dgm:spPr/>
      <dgm:t>
        <a:bodyPr/>
        <a:lstStyle/>
        <a:p>
          <a:endParaRPr lang="ru-RU"/>
        </a:p>
      </dgm:t>
    </dgm:pt>
    <dgm:pt modelId="{2C0763B8-A4EB-4432-B43A-2153958F5DDF}" type="sibTrans" cxnId="{5ED0811E-0AEF-470E-BE47-0E7984269F6B}">
      <dgm:prSet/>
      <dgm:spPr/>
      <dgm:t>
        <a:bodyPr/>
        <a:lstStyle/>
        <a:p>
          <a:endParaRPr lang="ru-RU"/>
        </a:p>
      </dgm:t>
    </dgm:pt>
    <dgm:pt modelId="{CAF73C46-89F2-4734-A5C0-14CB975F59B5}" type="pres">
      <dgm:prSet presAssocID="{68352F43-1DBF-487D-9575-B661E2C78B6B}" presName="compositeShape" presStyleCnt="0">
        <dgm:presLayoutVars>
          <dgm:chMax val="7"/>
          <dgm:dir/>
          <dgm:resizeHandles val="exact"/>
        </dgm:presLayoutVars>
      </dgm:prSet>
      <dgm:spPr/>
    </dgm:pt>
    <dgm:pt modelId="{8016BC83-1AC2-442F-8143-034C8EE32FFC}" type="pres">
      <dgm:prSet presAssocID="{99F00F87-027C-4CE5-A651-110D619FC052}" presName="circ1" presStyleLbl="vennNode1" presStyleIdx="0" presStyleCnt="3" custLinFactNeighborX="0" custLinFactNeighborY="1517"/>
      <dgm:spPr/>
      <dgm:t>
        <a:bodyPr/>
        <a:lstStyle/>
        <a:p>
          <a:endParaRPr lang="ru-RU"/>
        </a:p>
      </dgm:t>
    </dgm:pt>
    <dgm:pt modelId="{BC94BFE7-0010-4A10-B5D9-FD64843F3A08}" type="pres">
      <dgm:prSet presAssocID="{99F00F87-027C-4CE5-A651-110D619FC05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39BCB7-0B43-4F7F-B59F-66D642D40B5B}" type="pres">
      <dgm:prSet presAssocID="{55FD0705-1F76-4284-9594-FB294A36C3D0}" presName="circ2" presStyleLbl="vennNode1" presStyleIdx="1" presStyleCnt="3"/>
      <dgm:spPr/>
      <dgm:t>
        <a:bodyPr/>
        <a:lstStyle/>
        <a:p>
          <a:endParaRPr lang="ru-RU"/>
        </a:p>
      </dgm:t>
    </dgm:pt>
    <dgm:pt modelId="{F05E8801-6E40-42A7-8EF1-C36C8D8B71E2}" type="pres">
      <dgm:prSet presAssocID="{55FD0705-1F76-4284-9594-FB294A36C3D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D74DA6-1369-4892-BC7E-E5E79536B6BB}" type="pres">
      <dgm:prSet presAssocID="{9C108601-918C-4E65-A1F6-3FF86532CAD7}" presName="circ3" presStyleLbl="vennNode1" presStyleIdx="2" presStyleCnt="3"/>
      <dgm:spPr/>
      <dgm:t>
        <a:bodyPr/>
        <a:lstStyle/>
        <a:p>
          <a:endParaRPr lang="ru-RU"/>
        </a:p>
      </dgm:t>
    </dgm:pt>
    <dgm:pt modelId="{F0EAD4D7-328B-4940-BB46-22198C883FCD}" type="pres">
      <dgm:prSet presAssocID="{9C108601-918C-4E65-A1F6-3FF86532CAD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023B3B-641E-4BB7-99A9-EAE89670256D}" type="presOf" srcId="{99F00F87-027C-4CE5-A651-110D619FC052}" destId="{8016BC83-1AC2-442F-8143-034C8EE32FFC}" srcOrd="0" destOrd="0" presId="urn:microsoft.com/office/officeart/2005/8/layout/venn1"/>
    <dgm:cxn modelId="{B0CCA777-6B27-41C0-867F-F29F32740BDA}" type="presOf" srcId="{9C108601-918C-4E65-A1F6-3FF86532CAD7}" destId="{44D74DA6-1369-4892-BC7E-E5E79536B6BB}" srcOrd="0" destOrd="0" presId="urn:microsoft.com/office/officeart/2005/8/layout/venn1"/>
    <dgm:cxn modelId="{FFA6F654-0085-4DB7-AE82-46084AED456C}" type="presOf" srcId="{99F00F87-027C-4CE5-A651-110D619FC052}" destId="{BC94BFE7-0010-4A10-B5D9-FD64843F3A08}" srcOrd="1" destOrd="0" presId="urn:microsoft.com/office/officeart/2005/8/layout/venn1"/>
    <dgm:cxn modelId="{5ED0811E-0AEF-470E-BE47-0E7984269F6B}" srcId="{68352F43-1DBF-487D-9575-B661E2C78B6B}" destId="{9C108601-918C-4E65-A1F6-3FF86532CAD7}" srcOrd="2" destOrd="0" parTransId="{8839AD01-BF39-4F9D-B4E0-92FCBE68A3BB}" sibTransId="{2C0763B8-A4EB-4432-B43A-2153958F5DDF}"/>
    <dgm:cxn modelId="{2FDAD1D4-25A0-4D39-8E52-11CE577BBE5E}" type="presOf" srcId="{55FD0705-1F76-4284-9594-FB294A36C3D0}" destId="{F05E8801-6E40-42A7-8EF1-C36C8D8B71E2}" srcOrd="1" destOrd="0" presId="urn:microsoft.com/office/officeart/2005/8/layout/venn1"/>
    <dgm:cxn modelId="{28D352EE-70EA-43E2-9715-DDE7836FAF94}" type="presOf" srcId="{9C108601-918C-4E65-A1F6-3FF86532CAD7}" destId="{F0EAD4D7-328B-4940-BB46-22198C883FCD}" srcOrd="1" destOrd="0" presId="urn:microsoft.com/office/officeart/2005/8/layout/venn1"/>
    <dgm:cxn modelId="{EBD326CF-51D3-499F-8424-09EA047D7335}" type="presOf" srcId="{68352F43-1DBF-487D-9575-B661E2C78B6B}" destId="{CAF73C46-89F2-4734-A5C0-14CB975F59B5}" srcOrd="0" destOrd="0" presId="urn:microsoft.com/office/officeart/2005/8/layout/venn1"/>
    <dgm:cxn modelId="{75F12B38-2F4D-4D2B-A126-BF30E36F06CF}" srcId="{68352F43-1DBF-487D-9575-B661E2C78B6B}" destId="{99F00F87-027C-4CE5-A651-110D619FC052}" srcOrd="0" destOrd="0" parTransId="{0E61E144-5C4B-4FB0-A51E-5E6B76DC10E4}" sibTransId="{E4A20929-AA99-4F5F-9A29-17C4493B8DA6}"/>
    <dgm:cxn modelId="{51D2B82D-11A3-4C59-90B3-6E3BCAA7366A}" srcId="{68352F43-1DBF-487D-9575-B661E2C78B6B}" destId="{55FD0705-1F76-4284-9594-FB294A36C3D0}" srcOrd="1" destOrd="0" parTransId="{58607280-5F16-4ABD-9F12-703A328DFEC0}" sibTransId="{90013B4F-EE0D-4912-9452-702A6EE8C155}"/>
    <dgm:cxn modelId="{BE75B34C-79EA-4A4B-BB39-246C93015D76}" type="presOf" srcId="{55FD0705-1F76-4284-9594-FB294A36C3D0}" destId="{E939BCB7-0B43-4F7F-B59F-66D642D40B5B}" srcOrd="0" destOrd="0" presId="urn:microsoft.com/office/officeart/2005/8/layout/venn1"/>
    <dgm:cxn modelId="{6C4E7FC8-08A3-4B0D-9910-4CEB8ACDAD59}" type="presParOf" srcId="{CAF73C46-89F2-4734-A5C0-14CB975F59B5}" destId="{8016BC83-1AC2-442F-8143-034C8EE32FFC}" srcOrd="0" destOrd="0" presId="urn:microsoft.com/office/officeart/2005/8/layout/venn1"/>
    <dgm:cxn modelId="{F3D4809C-EDC7-420E-97A3-BAA380CE8955}" type="presParOf" srcId="{CAF73C46-89F2-4734-A5C0-14CB975F59B5}" destId="{BC94BFE7-0010-4A10-B5D9-FD64843F3A08}" srcOrd="1" destOrd="0" presId="urn:microsoft.com/office/officeart/2005/8/layout/venn1"/>
    <dgm:cxn modelId="{72F09793-5C99-442D-BFA9-84641ED89D69}" type="presParOf" srcId="{CAF73C46-89F2-4734-A5C0-14CB975F59B5}" destId="{E939BCB7-0B43-4F7F-B59F-66D642D40B5B}" srcOrd="2" destOrd="0" presId="urn:microsoft.com/office/officeart/2005/8/layout/venn1"/>
    <dgm:cxn modelId="{5B7D0158-1CDB-4734-B6BB-1CD3742A7BCC}" type="presParOf" srcId="{CAF73C46-89F2-4734-A5C0-14CB975F59B5}" destId="{F05E8801-6E40-42A7-8EF1-C36C8D8B71E2}" srcOrd="3" destOrd="0" presId="urn:microsoft.com/office/officeart/2005/8/layout/venn1"/>
    <dgm:cxn modelId="{2EF26F84-FA4A-45E4-8F96-192097D8A45A}" type="presParOf" srcId="{CAF73C46-89F2-4734-A5C0-14CB975F59B5}" destId="{44D74DA6-1369-4892-BC7E-E5E79536B6BB}" srcOrd="4" destOrd="0" presId="urn:microsoft.com/office/officeart/2005/8/layout/venn1"/>
    <dgm:cxn modelId="{FBCA1D09-9D7C-4CC7-AE2A-4311463EB7C2}" type="presParOf" srcId="{CAF73C46-89F2-4734-A5C0-14CB975F59B5}" destId="{F0EAD4D7-328B-4940-BB46-22198C883FC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6BC83-1AC2-442F-8143-034C8EE32FFC}">
      <dsp:nvSpPr>
        <dsp:cNvPr id="0" name=""/>
        <dsp:cNvSpPr/>
      </dsp:nvSpPr>
      <dsp:spPr>
        <a:xfrm>
          <a:off x="1828799" y="8779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систематичність</a:t>
          </a:r>
          <a:endParaRPr lang="ru-RU" sz="1600" b="1" kern="1200" dirty="0"/>
        </a:p>
      </dsp:txBody>
      <dsp:txXfrm>
        <a:off x="2153920" y="514510"/>
        <a:ext cx="1788160" cy="1097280"/>
      </dsp:txXfrm>
    </dsp:sp>
    <dsp:sp modelId="{E939BCB7-0B43-4F7F-B59F-66D642D40B5B}">
      <dsp:nvSpPr>
        <dsp:cNvPr id="0" name=""/>
        <dsp:cNvSpPr/>
      </dsp:nvSpPr>
      <dsp:spPr>
        <a:xfrm>
          <a:off x="2708656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наявність сторін</a:t>
          </a:r>
          <a:endParaRPr lang="ru-RU" sz="1600" b="1" kern="1200" dirty="0"/>
        </a:p>
      </dsp:txBody>
      <dsp:txXfrm>
        <a:off x="3454400" y="2204720"/>
        <a:ext cx="1463040" cy="1341120"/>
      </dsp:txXfrm>
    </dsp:sp>
    <dsp:sp modelId="{44D74DA6-1369-4892-BC7E-E5E79536B6BB}">
      <dsp:nvSpPr>
        <dsp:cNvPr id="0" name=""/>
        <dsp:cNvSpPr/>
      </dsp:nvSpPr>
      <dsp:spPr>
        <a:xfrm>
          <a:off x="948943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дії або бездіяльність кривдника</a:t>
          </a:r>
          <a:endParaRPr lang="ru-RU" sz="1600" b="1" kern="1200" dirty="0"/>
        </a:p>
      </dsp:txBody>
      <dsp:txXfrm>
        <a:off x="1178560" y="2204720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896F-EBB3-4DE8-A421-87DE701D7843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CB52A-3581-48FD-8C88-0E5A7DD5D3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88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159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84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607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58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564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0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04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334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56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330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58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558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014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66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34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515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B52A-3581-48FD-8C88-0E5A7DD5D396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66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  <p:sldLayoutId id="2147484234" r:id="rId10"/>
    <p:sldLayoutId id="21474842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ourses.prometheus.org.ua/register?course_id=course-v1:MON%2BAB101%2B2019_T2&amp;enrollment_action=enrol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48680"/>
            <a:ext cx="6624736" cy="3888432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tx2">
                    <a:lumMod val="75000"/>
                  </a:schemeClr>
                </a:solidFill>
              </a:rPr>
              <a:t>Про </a:t>
            </a:r>
            <a:r>
              <a:rPr lang="uk-UA" sz="2800" b="1" dirty="0">
                <a:solidFill>
                  <a:schemeClr val="tx2">
                    <a:lumMod val="75000"/>
                  </a:schemeClr>
                </a:solidFill>
              </a:rPr>
              <a:t>роботу закладів освіти </a:t>
            </a:r>
            <a:r>
              <a:rPr lang="uk-UA" sz="2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uk-UA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800" b="1" dirty="0">
                <a:solidFill>
                  <a:schemeClr val="tx2">
                    <a:lumMod val="75000"/>
                  </a:schemeClr>
                </a:solidFill>
              </a:rPr>
              <a:t>щодо </a:t>
            </a:r>
            <a:r>
              <a:rPr lang="uk-UA" sz="2800" b="1" dirty="0" smtClean="0">
                <a:solidFill>
                  <a:schemeClr val="tx2">
                    <a:lumMod val="75000"/>
                  </a:schemeClr>
                </a:solidFill>
              </a:rPr>
              <a:t>реалізації </a:t>
            </a:r>
            <a:r>
              <a:rPr lang="uk-UA" sz="2800" b="1" dirty="0">
                <a:solidFill>
                  <a:schemeClr val="tx2">
                    <a:lumMod val="75000"/>
                  </a:schemeClr>
                </a:solidFill>
              </a:rPr>
              <a:t>вимог </a:t>
            </a:r>
            <a:r>
              <a:rPr lang="uk-UA" sz="2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uk-UA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800" b="1" dirty="0" smtClean="0">
                <a:solidFill>
                  <a:schemeClr val="tx2">
                    <a:lumMod val="75000"/>
                  </a:schemeClr>
                </a:solidFill>
              </a:rPr>
              <a:t> Закону </a:t>
            </a:r>
            <a:r>
              <a:rPr lang="uk-UA" sz="2800" b="1" dirty="0">
                <a:solidFill>
                  <a:schemeClr val="tx2">
                    <a:lumMod val="75000"/>
                  </a:schemeClr>
                </a:solidFill>
              </a:rPr>
              <a:t>України «Про внесення змін до деяких законодавчих актів України щодо протидії булінгу (цькуванню)»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10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56592" y="764704"/>
            <a:ext cx="10297144" cy="1615403"/>
          </a:xfrm>
        </p:spPr>
        <p:txBody>
          <a:bodyPr>
            <a:normAutofit fontScale="90000"/>
          </a:bodyPr>
          <a:lstStyle/>
          <a:p>
            <a:r>
              <a:rPr lang="ru-RU" sz="2700" b="1" dirty="0" err="1" smtClean="0">
                <a:solidFill>
                  <a:schemeClr val="bg2">
                    <a:lumMod val="50000"/>
                  </a:schemeClr>
                </a:solidFill>
              </a:rPr>
              <a:t>Обо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</a:rPr>
              <a:t>в’яз</a:t>
            </a:r>
            <a:r>
              <a:rPr lang="ru-RU" sz="2700" b="1" dirty="0" err="1" smtClean="0">
                <a:solidFill>
                  <a:schemeClr val="bg2">
                    <a:lumMod val="50000"/>
                  </a:schemeClr>
                </a:solidFill>
              </a:rPr>
              <a:t>ки</a:t>
            </a:r>
            <a:r>
              <a:rPr lang="ru-RU" sz="27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700" b="1" dirty="0" err="1" smtClean="0">
                <a:solidFill>
                  <a:schemeClr val="bg2">
                    <a:lumMod val="50000"/>
                  </a:schemeClr>
                </a:solidFill>
              </a:rPr>
              <a:t>керівника</a:t>
            </a:r>
            <a:r>
              <a:rPr lang="ru-RU" sz="2700" b="1" dirty="0" smtClean="0">
                <a:solidFill>
                  <a:schemeClr val="bg2">
                    <a:lumMod val="50000"/>
                  </a:schemeClr>
                </a:solidFill>
              </a:rPr>
              <a:t> закладу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</a:rPr>
              <a:t>освіти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ru-RU" sz="2700" dirty="0" smtClean="0"/>
              <a:t>                                    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200" i="1" dirty="0" smtClean="0"/>
              <a:t>(</a:t>
            </a:r>
            <a:r>
              <a:rPr lang="ru-RU" sz="2200" i="1" dirty="0" err="1" smtClean="0"/>
              <a:t>стаття</a:t>
            </a:r>
            <a:r>
              <a:rPr lang="ru-RU" sz="2200" i="1" dirty="0" smtClean="0"/>
              <a:t> 26 Закону </a:t>
            </a:r>
            <a:r>
              <a:rPr lang="ru-RU" sz="2200" i="1" dirty="0" err="1" smtClean="0"/>
              <a:t>України</a:t>
            </a:r>
            <a:r>
              <a:rPr lang="ru-RU" sz="2200" i="1" dirty="0" smtClean="0"/>
              <a:t> «Про </a:t>
            </a:r>
            <a:r>
              <a:rPr lang="ru-RU" sz="2200" i="1" dirty="0" err="1" smtClean="0"/>
              <a:t>освіту</a:t>
            </a:r>
            <a:r>
              <a:rPr lang="ru-RU" sz="2200" i="1" dirty="0" smtClean="0"/>
              <a:t>»)</a:t>
            </a:r>
            <a:br>
              <a:rPr lang="ru-RU" sz="2200" i="1" dirty="0" smtClean="0"/>
            </a:br>
            <a:r>
              <a:rPr lang="ru-RU" sz="2200" i="1" dirty="0"/>
              <a:t/>
            </a:r>
            <a:br>
              <a:rPr lang="ru-RU" sz="2200" i="1" dirty="0"/>
            </a:br>
            <a:r>
              <a:rPr lang="ru-RU" sz="2200" i="1" dirty="0" smtClean="0"/>
              <a:t/>
            </a:r>
            <a:br>
              <a:rPr lang="ru-RU" sz="2200" i="1" dirty="0" smtClean="0"/>
            </a:br>
            <a:endParaRPr lang="ru-RU" sz="22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00808"/>
            <a:ext cx="7488832" cy="402226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5600" b="1" dirty="0"/>
              <a:t>1</a:t>
            </a:r>
            <a:r>
              <a:rPr lang="uk-UA" sz="6400" b="1" dirty="0"/>
              <a:t>. Затвердження і оприлюднення плану заходів, </a:t>
            </a:r>
            <a:r>
              <a:rPr lang="ru-RU" sz="6400" b="1" dirty="0" err="1"/>
              <a:t>спрямованих</a:t>
            </a:r>
            <a:r>
              <a:rPr lang="ru-RU" sz="6400" b="1" dirty="0"/>
              <a:t> на </a:t>
            </a:r>
            <a:r>
              <a:rPr lang="ru-RU" sz="6400" b="1" dirty="0" err="1"/>
              <a:t>запобігання</a:t>
            </a:r>
            <a:r>
              <a:rPr lang="ru-RU" sz="6400" b="1" dirty="0"/>
              <a:t> та </a:t>
            </a:r>
            <a:r>
              <a:rPr lang="ru-RU" sz="6400" b="1" dirty="0" err="1"/>
              <a:t>протидію</a:t>
            </a:r>
            <a:r>
              <a:rPr lang="ru-RU" sz="6400" b="1" dirty="0"/>
              <a:t> </a:t>
            </a:r>
            <a:r>
              <a:rPr lang="ru-RU" sz="6400" b="1" dirty="0" err="1"/>
              <a:t>булінгу</a:t>
            </a:r>
            <a:r>
              <a:rPr lang="ru-RU" sz="6400" b="1" dirty="0"/>
              <a:t> (</a:t>
            </a:r>
            <a:r>
              <a:rPr lang="ru-RU" sz="6400" b="1" dirty="0" err="1"/>
              <a:t>цькуванню</a:t>
            </a:r>
            <a:r>
              <a:rPr lang="ru-RU" sz="6400" b="1" dirty="0"/>
              <a:t>) </a:t>
            </a:r>
          </a:p>
          <a:p>
            <a:pPr algn="just"/>
            <a:endParaRPr lang="ru-RU" sz="6400" b="1" dirty="0"/>
          </a:p>
          <a:p>
            <a:pPr algn="just"/>
            <a:r>
              <a:rPr lang="uk-UA" sz="6400" b="1" dirty="0"/>
              <a:t>2.</a:t>
            </a:r>
            <a:r>
              <a:rPr lang="ru-RU" sz="6400" b="1" dirty="0"/>
              <a:t> </a:t>
            </a:r>
            <a:r>
              <a:rPr lang="ru-RU" sz="6400" b="1" dirty="0" err="1"/>
              <a:t>Розгляд</a:t>
            </a:r>
            <a:r>
              <a:rPr lang="ru-RU" sz="6400" b="1" dirty="0"/>
              <a:t>  </a:t>
            </a:r>
            <a:r>
              <a:rPr lang="ru-RU" sz="6400" b="1" dirty="0" err="1"/>
              <a:t>заяв</a:t>
            </a:r>
            <a:r>
              <a:rPr lang="ru-RU" sz="6400" b="1" dirty="0"/>
              <a:t> про </a:t>
            </a:r>
            <a:r>
              <a:rPr lang="ru-RU" sz="6400" b="1" dirty="0" err="1"/>
              <a:t>випадки</a:t>
            </a:r>
            <a:r>
              <a:rPr lang="ru-RU" sz="6400" b="1" dirty="0"/>
              <a:t> </a:t>
            </a:r>
            <a:r>
              <a:rPr lang="ru-RU" sz="6400" b="1" dirty="0" err="1"/>
              <a:t>булінгу</a:t>
            </a:r>
            <a:r>
              <a:rPr lang="ru-RU" sz="6400" b="1" dirty="0"/>
              <a:t> (</a:t>
            </a:r>
            <a:r>
              <a:rPr lang="ru-RU" sz="6400" b="1" dirty="0" err="1"/>
              <a:t>цькування</a:t>
            </a:r>
            <a:r>
              <a:rPr lang="ru-RU" sz="6400" b="1" dirty="0"/>
              <a:t>) </a:t>
            </a:r>
          </a:p>
          <a:p>
            <a:pPr algn="just"/>
            <a:endParaRPr lang="ru-RU" sz="6400" b="1" dirty="0"/>
          </a:p>
          <a:p>
            <a:pPr algn="just"/>
            <a:r>
              <a:rPr lang="ru-RU" sz="6400" b="1" dirty="0"/>
              <a:t>3. </a:t>
            </a:r>
            <a:r>
              <a:rPr lang="ru-RU" sz="6400" b="1" dirty="0" err="1"/>
              <a:t>Видання</a:t>
            </a:r>
            <a:r>
              <a:rPr lang="ru-RU" sz="6400" b="1" dirty="0"/>
              <a:t> наказу про </a:t>
            </a:r>
            <a:r>
              <a:rPr lang="ru-RU" sz="6400" b="1" dirty="0" err="1"/>
              <a:t>проведення</a:t>
            </a:r>
            <a:r>
              <a:rPr lang="ru-RU" sz="6400" b="1" dirty="0"/>
              <a:t> </a:t>
            </a:r>
            <a:r>
              <a:rPr lang="ru-RU" sz="6400" b="1" dirty="0" err="1" smtClean="0"/>
              <a:t>розслідування</a:t>
            </a:r>
            <a:endParaRPr lang="ru-RU" sz="6400" b="1" dirty="0" smtClean="0"/>
          </a:p>
          <a:p>
            <a:pPr algn="just"/>
            <a:endParaRPr lang="ru-RU" sz="6400" b="1" dirty="0"/>
          </a:p>
          <a:p>
            <a:pPr algn="just"/>
            <a:r>
              <a:rPr lang="ru-RU" sz="6400" b="1" dirty="0"/>
              <a:t>4. </a:t>
            </a:r>
            <a:r>
              <a:rPr lang="ru-RU" sz="6400" b="1" dirty="0" err="1"/>
              <a:t>Скликання</a:t>
            </a:r>
            <a:r>
              <a:rPr lang="ru-RU" sz="6400" b="1" dirty="0"/>
              <a:t> </a:t>
            </a:r>
            <a:r>
              <a:rPr lang="ru-RU" sz="6400" b="1" dirty="0" err="1"/>
              <a:t>засідання</a:t>
            </a:r>
            <a:r>
              <a:rPr lang="ru-RU" sz="6400" b="1" dirty="0"/>
              <a:t> </a:t>
            </a:r>
            <a:r>
              <a:rPr lang="ru-RU" sz="6400" b="1" dirty="0" err="1"/>
              <a:t>комісії</a:t>
            </a:r>
            <a:r>
              <a:rPr lang="ru-RU" sz="6400" b="1" dirty="0"/>
              <a:t> з </a:t>
            </a:r>
            <a:r>
              <a:rPr lang="ru-RU" sz="6400" b="1" dirty="0" err="1"/>
              <a:t>розгляду</a:t>
            </a:r>
            <a:r>
              <a:rPr lang="ru-RU" sz="6400" b="1" dirty="0"/>
              <a:t> </a:t>
            </a:r>
            <a:r>
              <a:rPr lang="ru-RU" sz="6400" b="1" dirty="0" err="1"/>
              <a:t>випадків</a:t>
            </a:r>
            <a:r>
              <a:rPr lang="ru-RU" sz="6400" b="1" dirty="0"/>
              <a:t> </a:t>
            </a:r>
            <a:r>
              <a:rPr lang="ru-RU" sz="6400" b="1" dirty="0" err="1"/>
              <a:t>булінгу</a:t>
            </a:r>
            <a:r>
              <a:rPr lang="ru-RU" sz="6400" b="1" dirty="0"/>
              <a:t> (</a:t>
            </a:r>
            <a:r>
              <a:rPr lang="ru-RU" sz="6400" b="1" dirty="0" err="1"/>
              <a:t>цькування</a:t>
            </a:r>
            <a:r>
              <a:rPr lang="ru-RU" sz="6400" b="1" dirty="0"/>
              <a:t>) </a:t>
            </a:r>
            <a:endParaRPr lang="ru-RU" sz="6400" b="1" dirty="0" smtClean="0"/>
          </a:p>
          <a:p>
            <a:pPr algn="just"/>
            <a:endParaRPr lang="ru-RU" sz="6400" b="1" dirty="0"/>
          </a:p>
          <a:p>
            <a:pPr algn="just"/>
            <a:r>
              <a:rPr lang="uk-UA" sz="6400" b="1" dirty="0"/>
              <a:t>5.</a:t>
            </a:r>
            <a:r>
              <a:rPr lang="ru-RU" sz="6400" b="1" dirty="0"/>
              <a:t> </a:t>
            </a:r>
            <a:r>
              <a:rPr lang="ru-RU" sz="6400" b="1" dirty="0" err="1"/>
              <a:t>Вжиття</a:t>
            </a:r>
            <a:r>
              <a:rPr lang="ru-RU" sz="6400" b="1" dirty="0"/>
              <a:t> </a:t>
            </a:r>
            <a:r>
              <a:rPr lang="ru-RU" sz="6400" b="1" dirty="0" err="1"/>
              <a:t>відповідних</a:t>
            </a:r>
            <a:r>
              <a:rPr lang="ru-RU" sz="6400" b="1" dirty="0"/>
              <a:t> </a:t>
            </a:r>
            <a:r>
              <a:rPr lang="ru-RU" sz="6400" b="1" dirty="0" err="1"/>
              <a:t>заходів</a:t>
            </a:r>
            <a:r>
              <a:rPr lang="ru-RU" sz="6400" b="1" dirty="0"/>
              <a:t> </a:t>
            </a:r>
            <a:r>
              <a:rPr lang="ru-RU" sz="6400" b="1" dirty="0" err="1" smtClean="0"/>
              <a:t>реагування</a:t>
            </a:r>
            <a:endParaRPr lang="ru-RU" sz="6400" b="1" dirty="0"/>
          </a:p>
          <a:p>
            <a:pPr algn="just"/>
            <a:endParaRPr lang="ru-RU" sz="6400" b="1" dirty="0"/>
          </a:p>
          <a:p>
            <a:pPr algn="just"/>
            <a:r>
              <a:rPr lang="ru-RU" sz="6400" b="1" dirty="0"/>
              <a:t>6.Забезпечення </a:t>
            </a:r>
            <a:r>
              <a:rPr lang="ru-RU" sz="6400" b="1" dirty="0" err="1"/>
              <a:t>виконання</a:t>
            </a:r>
            <a:r>
              <a:rPr lang="ru-RU" sz="6400" b="1" dirty="0"/>
              <a:t> </a:t>
            </a:r>
            <a:r>
              <a:rPr lang="ru-RU" sz="6400" b="1" dirty="0" err="1"/>
              <a:t>заходів</a:t>
            </a:r>
            <a:r>
              <a:rPr lang="ru-RU" sz="6400" b="1" dirty="0"/>
              <a:t> для </a:t>
            </a:r>
            <a:r>
              <a:rPr lang="ru-RU" sz="6400" b="1" dirty="0" err="1"/>
              <a:t>надання</a:t>
            </a:r>
            <a:r>
              <a:rPr lang="ru-RU" sz="6400" b="1" dirty="0"/>
              <a:t> </a:t>
            </a:r>
            <a:r>
              <a:rPr lang="ru-RU" sz="6400" b="1" dirty="0" err="1"/>
              <a:t>соціальних</a:t>
            </a:r>
            <a:r>
              <a:rPr lang="ru-RU" sz="6400" b="1" dirty="0"/>
              <a:t> та психолого-</a:t>
            </a:r>
            <a:r>
              <a:rPr lang="ru-RU" sz="6400" b="1" dirty="0" err="1"/>
              <a:t>педагогічних</a:t>
            </a:r>
            <a:r>
              <a:rPr lang="ru-RU" sz="6400" b="1" dirty="0"/>
              <a:t> </a:t>
            </a:r>
            <a:r>
              <a:rPr lang="ru-RU" sz="6400" b="1" dirty="0" err="1"/>
              <a:t>послуг</a:t>
            </a:r>
            <a:r>
              <a:rPr lang="ru-RU" sz="6400" b="1" dirty="0"/>
              <a:t> </a:t>
            </a:r>
            <a:r>
              <a:rPr lang="ru-RU" sz="6400" b="1" dirty="0" err="1"/>
              <a:t>здобувачам</a:t>
            </a:r>
            <a:r>
              <a:rPr lang="ru-RU" sz="6400" b="1" dirty="0"/>
              <a:t> </a:t>
            </a:r>
            <a:r>
              <a:rPr lang="ru-RU" sz="6400" b="1" dirty="0" err="1"/>
              <a:t>освіти</a:t>
            </a:r>
            <a:r>
              <a:rPr lang="ru-RU" sz="6400" b="1" dirty="0"/>
              <a:t>, </a:t>
            </a:r>
            <a:r>
              <a:rPr lang="ru-RU" sz="6400" b="1" dirty="0" err="1"/>
              <a:t>які</a:t>
            </a:r>
            <a:r>
              <a:rPr lang="ru-RU" sz="6400" b="1" dirty="0"/>
              <a:t> вчинили </a:t>
            </a:r>
            <a:r>
              <a:rPr lang="ru-RU" sz="6400" b="1" dirty="0" err="1"/>
              <a:t>булінг</a:t>
            </a:r>
            <a:r>
              <a:rPr lang="ru-RU" sz="6400" b="1" dirty="0"/>
              <a:t>, стали </a:t>
            </a:r>
            <a:r>
              <a:rPr lang="ru-RU" sz="6400" b="1" dirty="0" err="1"/>
              <a:t>його</a:t>
            </a:r>
            <a:r>
              <a:rPr lang="ru-RU" sz="6400" b="1" dirty="0"/>
              <a:t> </a:t>
            </a:r>
            <a:r>
              <a:rPr lang="ru-RU" sz="6400" b="1" dirty="0" err="1"/>
              <a:t>свідками</a:t>
            </a:r>
            <a:r>
              <a:rPr lang="ru-RU" sz="6400" b="1" dirty="0"/>
              <a:t> </a:t>
            </a:r>
            <a:r>
              <a:rPr lang="ru-RU" sz="6400" b="1" dirty="0" err="1"/>
              <a:t>або</a:t>
            </a:r>
            <a:r>
              <a:rPr lang="ru-RU" sz="6400" b="1" dirty="0"/>
              <a:t> </a:t>
            </a:r>
            <a:r>
              <a:rPr lang="ru-RU" sz="6400" b="1" dirty="0" err="1"/>
              <a:t>постраждали</a:t>
            </a:r>
            <a:r>
              <a:rPr lang="ru-RU" sz="6400" b="1" dirty="0"/>
              <a:t> </a:t>
            </a:r>
            <a:r>
              <a:rPr lang="ru-RU" sz="6400" b="1" dirty="0" err="1"/>
              <a:t>від</a:t>
            </a:r>
            <a:r>
              <a:rPr lang="ru-RU" sz="6400" b="1" dirty="0"/>
              <a:t> </a:t>
            </a:r>
            <a:r>
              <a:rPr lang="ru-RU" sz="6400" b="1" dirty="0" err="1"/>
              <a:t>булінгу</a:t>
            </a:r>
            <a:r>
              <a:rPr lang="ru-RU" sz="6400" b="1" dirty="0"/>
              <a:t> (</a:t>
            </a:r>
            <a:r>
              <a:rPr lang="ru-RU" sz="6400" b="1" dirty="0" err="1"/>
              <a:t>цькування</a:t>
            </a:r>
            <a:r>
              <a:rPr lang="ru-RU" sz="6400" b="1" dirty="0" smtClean="0"/>
              <a:t>);</a:t>
            </a:r>
          </a:p>
          <a:p>
            <a:pPr algn="just"/>
            <a:endParaRPr lang="ru-RU" sz="6400" b="1" dirty="0"/>
          </a:p>
          <a:p>
            <a:pPr algn="just"/>
            <a:r>
              <a:rPr lang="ru-RU" sz="6400" b="1" dirty="0"/>
              <a:t>7. </a:t>
            </a:r>
            <a:r>
              <a:rPr lang="ru-RU" sz="6400" b="1" dirty="0" err="1"/>
              <a:t>Повідомлення</a:t>
            </a:r>
            <a:r>
              <a:rPr lang="ru-RU" sz="6400" b="1" dirty="0"/>
              <a:t> </a:t>
            </a:r>
            <a:r>
              <a:rPr lang="ru-RU" sz="6400" b="1" dirty="0" err="1"/>
              <a:t>уповноваженим</a:t>
            </a:r>
            <a:r>
              <a:rPr lang="ru-RU" sz="6400" b="1" dirty="0"/>
              <a:t> </a:t>
            </a:r>
            <a:r>
              <a:rPr lang="ru-RU" sz="6400" b="1" dirty="0" err="1"/>
              <a:t>підрозділам</a:t>
            </a:r>
            <a:r>
              <a:rPr lang="ru-RU" sz="6400" b="1" dirty="0"/>
              <a:t> </a:t>
            </a:r>
            <a:r>
              <a:rPr lang="ru-RU" sz="6400" b="1" dirty="0" err="1"/>
              <a:t>органів</a:t>
            </a:r>
            <a:r>
              <a:rPr lang="ru-RU" sz="6400" b="1" dirty="0"/>
              <a:t> </a:t>
            </a:r>
            <a:r>
              <a:rPr lang="ru-RU" sz="6400" b="1" dirty="0" err="1"/>
              <a:t>Національної</a:t>
            </a:r>
            <a:r>
              <a:rPr lang="ru-RU" sz="6400" b="1" dirty="0"/>
              <a:t> </a:t>
            </a:r>
            <a:r>
              <a:rPr lang="ru-RU" sz="6400" b="1" dirty="0" err="1"/>
              <a:t>поліції</a:t>
            </a:r>
            <a:r>
              <a:rPr lang="ru-RU" sz="6400" b="1" dirty="0"/>
              <a:t> </a:t>
            </a:r>
            <a:r>
              <a:rPr lang="ru-RU" sz="6400" b="1" dirty="0" err="1"/>
              <a:t>України</a:t>
            </a:r>
            <a:r>
              <a:rPr lang="ru-RU" sz="6400" b="1" dirty="0"/>
              <a:t> та </a:t>
            </a:r>
            <a:r>
              <a:rPr lang="ru-RU" sz="6400" b="1" dirty="0" err="1"/>
              <a:t>службі</a:t>
            </a:r>
            <a:r>
              <a:rPr lang="ru-RU" sz="6400" b="1" dirty="0"/>
              <a:t> у справах </a:t>
            </a:r>
            <a:r>
              <a:rPr lang="ru-RU" sz="6400" b="1" dirty="0" err="1"/>
              <a:t>дітей</a:t>
            </a:r>
            <a:r>
              <a:rPr lang="ru-RU" sz="6400" b="1" dirty="0"/>
              <a:t> про </a:t>
            </a:r>
            <a:r>
              <a:rPr lang="ru-RU" sz="6400" b="1" dirty="0" err="1"/>
              <a:t>випадки</a:t>
            </a:r>
            <a:r>
              <a:rPr lang="ru-RU" sz="6400" b="1" dirty="0"/>
              <a:t> </a:t>
            </a:r>
            <a:r>
              <a:rPr lang="ru-RU" sz="6400" b="1" dirty="0" err="1"/>
              <a:t>булінгу</a:t>
            </a:r>
            <a:r>
              <a:rPr lang="ru-RU" sz="6400" b="1" dirty="0"/>
              <a:t> (</a:t>
            </a:r>
            <a:r>
              <a:rPr lang="ru-RU" sz="6400" b="1" dirty="0" err="1"/>
              <a:t>цькування</a:t>
            </a:r>
            <a:r>
              <a:rPr lang="ru-RU" sz="6400" b="1" dirty="0"/>
              <a:t>) в </a:t>
            </a:r>
            <a:r>
              <a:rPr lang="ru-RU" sz="6400" b="1" dirty="0" err="1"/>
              <a:t>закладі</a:t>
            </a:r>
            <a:r>
              <a:rPr lang="ru-RU" sz="6400" b="1" dirty="0"/>
              <a:t> </a:t>
            </a:r>
            <a:r>
              <a:rPr lang="ru-RU" sz="6400" b="1" dirty="0" err="1"/>
              <a:t>освіти</a:t>
            </a:r>
            <a:r>
              <a:rPr lang="ru-RU" sz="6400" b="1" dirty="0"/>
              <a:t>.</a:t>
            </a:r>
          </a:p>
          <a:p>
            <a:pPr algn="just"/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val="19421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 smtClean="0"/>
              <a:t>План </a:t>
            </a:r>
            <a:r>
              <a:rPr lang="uk-UA" sz="2400" b="1" dirty="0"/>
              <a:t>заходів, </a:t>
            </a:r>
            <a:r>
              <a:rPr lang="ru-RU" sz="2400" b="1" dirty="0" err="1"/>
              <a:t>спрямованих</a:t>
            </a:r>
            <a:r>
              <a:rPr lang="ru-RU" sz="2400" b="1" dirty="0"/>
              <a:t> на </a:t>
            </a:r>
            <a:r>
              <a:rPr lang="ru-RU" sz="2400" b="1" dirty="0" err="1"/>
              <a:t>запобігання</a:t>
            </a:r>
            <a:r>
              <a:rPr lang="ru-RU" sz="2400" b="1" dirty="0"/>
              <a:t> та </a:t>
            </a:r>
            <a:r>
              <a:rPr lang="ru-RU" sz="2400" b="1" dirty="0" err="1"/>
              <a:t>протидію</a:t>
            </a:r>
            <a:r>
              <a:rPr lang="ru-RU" sz="2400" b="1" dirty="0"/>
              <a:t> булінгу (</a:t>
            </a:r>
            <a:r>
              <a:rPr lang="ru-RU" sz="2400" b="1" dirty="0" err="1"/>
              <a:t>цькуванню</a:t>
            </a:r>
            <a:r>
              <a:rPr lang="ru-RU" sz="2400" b="1" dirty="0"/>
              <a:t>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Мета - </a:t>
            </a:r>
            <a:r>
              <a:rPr lang="uk-UA" dirty="0" smtClean="0"/>
              <a:t>формування стійкого переконання в учасників освітнього процесу щодо неприпустимості булінгу в міжособистісних стосунках.</a:t>
            </a:r>
          </a:p>
          <a:p>
            <a:pPr marL="0" indent="0">
              <a:buNone/>
            </a:pPr>
            <a:r>
              <a:rPr lang="uk-UA" b="1" dirty="0" smtClean="0"/>
              <a:t>ПРОПОЗИЦІЇ від територіальних органів:</a:t>
            </a:r>
          </a:p>
          <a:p>
            <a:r>
              <a:rPr lang="uk-UA" dirty="0" smtClean="0"/>
              <a:t>-Національної поліції України</a:t>
            </a:r>
          </a:p>
          <a:p>
            <a:r>
              <a:rPr lang="uk-UA" dirty="0" smtClean="0"/>
              <a:t>-Міністерства охорони здоров'я</a:t>
            </a:r>
          </a:p>
          <a:p>
            <a:r>
              <a:rPr lang="uk-UA" dirty="0" smtClean="0"/>
              <a:t>-Міністерства юстиції</a:t>
            </a:r>
          </a:p>
          <a:p>
            <a:r>
              <a:rPr lang="uk-UA" dirty="0" smtClean="0"/>
              <a:t>-служб у справах дітей</a:t>
            </a:r>
          </a:p>
          <a:p>
            <a:r>
              <a:rPr lang="uk-UA" dirty="0" smtClean="0"/>
              <a:t>-центри соціальних служб для сім'ї, дітей та молоді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8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ПРОСВІТНИЦЬКИЙ НАПРЯМ-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с</a:t>
            </a:r>
            <a:r>
              <a:rPr lang="uk-UA" dirty="0" smtClean="0"/>
              <a:t>истемна робота з інформування, роз'яснення з метою формування навичок толерантної та ненасильницької поведінки, спілкування та взаємодії всіх учасників </a:t>
            </a:r>
            <a:r>
              <a:rPr lang="uk-UA" dirty="0" err="1" smtClean="0"/>
              <a:t>освітницького</a:t>
            </a:r>
            <a:r>
              <a:rPr lang="uk-UA" dirty="0" smtClean="0"/>
              <a:t> процесу.</a:t>
            </a:r>
          </a:p>
          <a:p>
            <a:pPr algn="just"/>
            <a:endParaRPr lang="uk-UA" dirty="0"/>
          </a:p>
          <a:p>
            <a:pPr algn="just"/>
            <a:r>
              <a:rPr lang="uk-UA" dirty="0" smtClean="0"/>
              <a:t>!!! Відповідальна особа з числа педагогічних працівників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47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</a:rPr>
              <a:t>Забезпечення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на веб-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</a:rPr>
              <a:t>сайті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</a:rPr>
              <a:t>відкритого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 доступу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до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</a:rPr>
              <a:t>такої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</a:rPr>
              <a:t>інформації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 та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</a:rPr>
              <a:t>документів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132856"/>
            <a:ext cx="6196405" cy="36038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правила </a:t>
            </a:r>
            <a:r>
              <a:rPr lang="ru-RU" b="1" dirty="0" err="1">
                <a:solidFill>
                  <a:srgbClr val="FF0000"/>
                </a:solidFill>
              </a:rPr>
              <a:t>поведінк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и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/>
              <a:t>здобувача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в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;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план </a:t>
            </a:r>
            <a:r>
              <a:rPr lang="ru-RU" b="1" dirty="0" err="1">
                <a:solidFill>
                  <a:srgbClr val="FF0000"/>
                </a:solidFill>
              </a:rPr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запобігання</a:t>
            </a:r>
            <a:r>
              <a:rPr lang="ru-RU" dirty="0"/>
              <a:t> та </a:t>
            </a:r>
            <a:r>
              <a:rPr lang="ru-RU" dirty="0" err="1"/>
              <a:t>протидію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цькуванню</a:t>
            </a:r>
            <a:r>
              <a:rPr lang="ru-RU" dirty="0"/>
              <a:t>) в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;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порядок </a:t>
            </a:r>
            <a:r>
              <a:rPr lang="ru-RU" b="1" dirty="0" err="1">
                <a:solidFill>
                  <a:srgbClr val="FF0000"/>
                </a:solidFill>
              </a:rPr>
              <a:t>подання</a:t>
            </a:r>
            <a:r>
              <a:rPr lang="ru-RU" b="1" dirty="0">
                <a:solidFill>
                  <a:srgbClr val="FF0000"/>
                </a:solidFill>
              </a:rPr>
              <a:t> та </a:t>
            </a:r>
            <a:r>
              <a:rPr lang="ru-RU" b="1" dirty="0" err="1">
                <a:solidFill>
                  <a:srgbClr val="FF0000"/>
                </a:solidFill>
              </a:rPr>
              <a:t>розгляду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/>
              <a:t>(з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конфіденційності</a:t>
            </a:r>
            <a:r>
              <a:rPr lang="ru-RU" dirty="0"/>
              <a:t>)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заяв</a:t>
            </a:r>
            <a:r>
              <a:rPr lang="ru-RU" dirty="0"/>
              <a:t> про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 в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;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порядок </a:t>
            </a:r>
            <a:r>
              <a:rPr lang="ru-RU" b="1" dirty="0" err="1">
                <a:solidFill>
                  <a:srgbClr val="FF0000"/>
                </a:solidFill>
              </a:rPr>
              <a:t>реагування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на </a:t>
            </a:r>
            <a:r>
              <a:rPr lang="ru-RU" dirty="0" err="1"/>
              <a:t>доведені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булінгу (</a:t>
            </a:r>
            <a:r>
              <a:rPr lang="ru-RU" dirty="0" err="1"/>
              <a:t>цькування</a:t>
            </a:r>
            <a:r>
              <a:rPr lang="ru-RU" dirty="0"/>
              <a:t>) в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відповідальність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причетних</a:t>
            </a:r>
            <a:r>
              <a:rPr lang="ru-RU" dirty="0"/>
              <a:t> до булінгу (</a:t>
            </a:r>
            <a:r>
              <a:rPr lang="ru-RU" dirty="0" err="1"/>
              <a:t>цькування</a:t>
            </a:r>
            <a:r>
              <a:rPr lang="ru-RU" dirty="0" smtClean="0"/>
              <a:t>)".</a:t>
            </a:r>
          </a:p>
          <a:p>
            <a:pPr algn="just"/>
            <a:endParaRPr lang="uk-UA" dirty="0"/>
          </a:p>
          <a:p>
            <a:pPr algn="ctr"/>
            <a:r>
              <a:rPr lang="uk-UA" dirty="0" smtClean="0"/>
              <a:t>РОЗДІЛ САЙТУ ЗАКЛАДУ ОСВІТИ</a:t>
            </a:r>
          </a:p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ПРОТИДІЯ БУЛІНГУ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8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Здобувачі освіти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</a:rPr>
              <a:t>Право на </a:t>
            </a:r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/>
              <a:t>соціальних</a:t>
            </a:r>
            <a:r>
              <a:rPr lang="ru-RU" dirty="0"/>
              <a:t> та </a:t>
            </a:r>
            <a:r>
              <a:rPr lang="ru-RU" b="1" dirty="0">
                <a:solidFill>
                  <a:srgbClr val="FF0000"/>
                </a:solidFill>
              </a:rPr>
              <a:t>психолого-</a:t>
            </a:r>
            <a:r>
              <a:rPr lang="ru-RU" b="1" dirty="0" err="1">
                <a:solidFill>
                  <a:srgbClr val="FF0000"/>
                </a:solidFill>
              </a:rPr>
              <a:t>педагогічних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як особа, яка </a:t>
            </a:r>
            <a:r>
              <a:rPr lang="ru-RU" dirty="0" err="1"/>
              <a:t>постраждала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), стала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свідком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вчинила </a:t>
            </a:r>
            <a:r>
              <a:rPr lang="ru-RU" dirty="0" err="1"/>
              <a:t>булінг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 smtClean="0"/>
              <a:t>)".</a:t>
            </a:r>
          </a:p>
          <a:p>
            <a:pPr algn="just"/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Зобов’язані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повідомляти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керівництво</a:t>
            </a:r>
            <a:r>
              <a:rPr lang="ru-RU" b="1" dirty="0">
                <a:solidFill>
                  <a:srgbClr val="FF0000"/>
                </a:solidFill>
              </a:rPr>
              <a:t> закладу </a:t>
            </a:r>
            <a:r>
              <a:rPr lang="ru-RU" dirty="0"/>
              <a:t>освіти про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освіти, </a:t>
            </a:r>
            <a:r>
              <a:rPr lang="ru-RU" dirty="0" err="1" smtClean="0"/>
              <a:t>педагогічних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, …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залучаються</a:t>
            </a:r>
            <a:r>
              <a:rPr lang="ru-RU" dirty="0"/>
              <a:t> до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, </a:t>
            </a:r>
            <a:r>
              <a:rPr lang="ru-RU" dirty="0" err="1"/>
              <a:t>свідком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достовірну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 smtClean="0"/>
              <a:t>осіб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00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Педагогічні працівники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>
                <a:solidFill>
                  <a:schemeClr val="bg2">
                    <a:lumMod val="50000"/>
                  </a:schemeClr>
                </a:solidFill>
              </a:rPr>
              <a:t>Право 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</a:rPr>
              <a:t>на</a:t>
            </a:r>
            <a:r>
              <a:rPr lang="ru-RU" u="sng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захист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форм </a:t>
            </a:r>
            <a:r>
              <a:rPr lang="ru-RU" dirty="0" err="1"/>
              <a:t>насильства</a:t>
            </a:r>
            <a:r>
              <a:rPr lang="ru-RU" dirty="0"/>
              <a:t> та </a:t>
            </a:r>
            <a:r>
              <a:rPr lang="ru-RU" dirty="0" err="1"/>
              <a:t>експлуатації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), </a:t>
            </a:r>
            <a:r>
              <a:rPr lang="ru-RU" dirty="0" err="1"/>
              <a:t>дискримінації</a:t>
            </a:r>
            <a:r>
              <a:rPr lang="ru-RU" dirty="0"/>
              <a:t> за будь-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пропаганди</a:t>
            </a:r>
            <a:r>
              <a:rPr lang="ru-RU" dirty="0"/>
              <a:t> та </a:t>
            </a:r>
            <a:r>
              <a:rPr lang="ru-RU" dirty="0" err="1"/>
              <a:t>агітації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завдають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 smtClean="0"/>
              <a:t>здоров’ю</a:t>
            </a:r>
            <a:r>
              <a:rPr lang="ru-RU" dirty="0" smtClean="0"/>
              <a:t> </a:t>
            </a:r>
          </a:p>
          <a:p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Зобов’язані</a:t>
            </a:r>
            <a:r>
              <a:rPr lang="en-US" dirty="0"/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повідомляти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керівництво</a:t>
            </a:r>
            <a:r>
              <a:rPr lang="ru-RU" b="1" dirty="0">
                <a:solidFill>
                  <a:srgbClr val="FF0000"/>
                </a:solidFill>
              </a:rPr>
              <a:t> закладу </a:t>
            </a:r>
            <a:r>
              <a:rPr lang="ru-RU" dirty="0"/>
              <a:t>освіти про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освіти, </a:t>
            </a:r>
            <a:r>
              <a:rPr lang="ru-RU" dirty="0" err="1"/>
              <a:t>педагогічних</a:t>
            </a:r>
            <a:r>
              <a:rPr lang="ru-RU" dirty="0"/>
              <a:t>, </a:t>
            </a:r>
            <a:r>
              <a:rPr lang="ru-RU" dirty="0" err="1" smtClean="0"/>
              <a:t>працівників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залучаються</a:t>
            </a:r>
            <a:r>
              <a:rPr lang="ru-RU" dirty="0"/>
              <a:t> до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, </a:t>
            </a:r>
            <a:r>
              <a:rPr lang="ru-RU" dirty="0" err="1"/>
              <a:t>свідком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вживати</a:t>
            </a:r>
            <a:r>
              <a:rPr lang="ru-RU" dirty="0"/>
              <a:t> </a:t>
            </a:r>
            <a:r>
              <a:rPr lang="ru-RU" dirty="0" err="1"/>
              <a:t>невідкладних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для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44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Батьки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132856"/>
            <a:ext cx="6196405" cy="360381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100" b="1" dirty="0" err="1" smtClean="0">
                <a:solidFill>
                  <a:schemeClr val="bg2">
                    <a:lumMod val="50000"/>
                  </a:schemeClr>
                </a:solidFill>
              </a:rPr>
              <a:t>мають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5100" b="1" dirty="0" smtClean="0">
                <a:solidFill>
                  <a:srgbClr val="FF0000"/>
                </a:solidFill>
              </a:rPr>
              <a:t>право:</a:t>
            </a:r>
          </a:p>
          <a:p>
            <a:pPr algn="just"/>
            <a:r>
              <a:rPr lang="ru-RU" sz="5100" b="1" dirty="0" err="1" smtClean="0">
                <a:solidFill>
                  <a:srgbClr val="FF0000"/>
                </a:solidFill>
              </a:rPr>
              <a:t>подавати</a:t>
            </a:r>
            <a:r>
              <a:rPr lang="ru-RU" sz="5100" b="1" dirty="0" smtClean="0">
                <a:solidFill>
                  <a:srgbClr val="FF0000"/>
                </a:solidFill>
              </a:rPr>
              <a:t> </a:t>
            </a:r>
            <a:r>
              <a:rPr lang="ru-RU" sz="5100" b="1" dirty="0" err="1">
                <a:solidFill>
                  <a:srgbClr val="FF0000"/>
                </a:solidFill>
              </a:rPr>
              <a:t>керівництв</a:t>
            </a:r>
            <a:r>
              <a:rPr lang="ru-RU" sz="5100" b="1" dirty="0" err="1"/>
              <a:t>у</a:t>
            </a:r>
            <a:r>
              <a:rPr lang="ru-RU" sz="5100" b="1" dirty="0"/>
              <a:t> </a:t>
            </a:r>
            <a:r>
              <a:rPr lang="ru-RU" sz="5100" b="1" dirty="0" err="1"/>
              <a:t>або</a:t>
            </a:r>
            <a:r>
              <a:rPr lang="ru-RU" sz="5100" b="1" dirty="0"/>
              <a:t> </a:t>
            </a:r>
            <a:r>
              <a:rPr lang="ru-RU" sz="5100" b="1" dirty="0" err="1"/>
              <a:t>засновнику</a:t>
            </a:r>
            <a:r>
              <a:rPr lang="ru-RU" sz="5100" b="1" dirty="0"/>
              <a:t> закладу </a:t>
            </a:r>
            <a:r>
              <a:rPr lang="ru-RU" sz="5100" b="1" dirty="0" err="1"/>
              <a:t>освіти</a:t>
            </a:r>
            <a:r>
              <a:rPr lang="ru-RU" sz="5100" b="1" dirty="0"/>
              <a:t> </a:t>
            </a:r>
            <a:r>
              <a:rPr lang="ru-RU" sz="5100" b="1" dirty="0" err="1"/>
              <a:t>заяву</a:t>
            </a:r>
            <a:r>
              <a:rPr lang="ru-RU" sz="5100" b="1" dirty="0"/>
              <a:t> про </a:t>
            </a:r>
            <a:r>
              <a:rPr lang="ru-RU" sz="5100" b="1" dirty="0" err="1"/>
              <a:t>випадки</a:t>
            </a:r>
            <a:r>
              <a:rPr lang="ru-RU" sz="5100" b="1" dirty="0"/>
              <a:t> </a:t>
            </a:r>
            <a:r>
              <a:rPr lang="ru-RU" sz="5100" b="1" dirty="0" err="1"/>
              <a:t>булінгу</a:t>
            </a:r>
            <a:r>
              <a:rPr lang="ru-RU" sz="5100" b="1" dirty="0"/>
              <a:t> (</a:t>
            </a:r>
            <a:r>
              <a:rPr lang="ru-RU" sz="5100" b="1" dirty="0" err="1"/>
              <a:t>цькування</a:t>
            </a:r>
            <a:r>
              <a:rPr lang="ru-RU" sz="5100" b="1" dirty="0"/>
              <a:t>) </a:t>
            </a:r>
            <a:r>
              <a:rPr lang="ru-RU" sz="5100" b="1" dirty="0" err="1"/>
              <a:t>стосовно</a:t>
            </a:r>
            <a:r>
              <a:rPr lang="ru-RU" sz="5100" b="1" dirty="0"/>
              <a:t> </a:t>
            </a:r>
            <a:r>
              <a:rPr lang="ru-RU" sz="5100" b="1" dirty="0" err="1"/>
              <a:t>дитини</a:t>
            </a:r>
            <a:r>
              <a:rPr lang="ru-RU" sz="5100" b="1" dirty="0"/>
              <a:t> </a:t>
            </a:r>
            <a:r>
              <a:rPr lang="ru-RU" sz="5100" b="1" dirty="0" err="1"/>
              <a:t>або</a:t>
            </a:r>
            <a:r>
              <a:rPr lang="ru-RU" sz="5100" b="1" dirty="0"/>
              <a:t> будь-</a:t>
            </a:r>
            <a:r>
              <a:rPr lang="ru-RU" sz="5100" b="1" dirty="0" err="1"/>
              <a:t>якого</a:t>
            </a:r>
            <a:r>
              <a:rPr lang="ru-RU" sz="5100" b="1" dirty="0"/>
              <a:t> </a:t>
            </a:r>
            <a:r>
              <a:rPr lang="ru-RU" sz="5100" b="1" dirty="0" err="1"/>
              <a:t>іншого</a:t>
            </a:r>
            <a:r>
              <a:rPr lang="ru-RU" sz="5100" b="1" dirty="0"/>
              <a:t> </a:t>
            </a:r>
            <a:r>
              <a:rPr lang="ru-RU" sz="5100" b="1" dirty="0" err="1"/>
              <a:t>учасника</a:t>
            </a:r>
            <a:r>
              <a:rPr lang="ru-RU" sz="5100" b="1" dirty="0"/>
              <a:t> </a:t>
            </a:r>
            <a:r>
              <a:rPr lang="ru-RU" sz="5100" b="1" dirty="0" err="1"/>
              <a:t>освітнього</a:t>
            </a:r>
            <a:r>
              <a:rPr lang="ru-RU" sz="5100" b="1" dirty="0"/>
              <a:t> </a:t>
            </a:r>
            <a:r>
              <a:rPr lang="ru-RU" sz="5100" b="1" dirty="0" err="1"/>
              <a:t>процесу</a:t>
            </a:r>
            <a:r>
              <a:rPr lang="ru-RU" sz="5100" b="1" dirty="0"/>
              <a:t>;</a:t>
            </a:r>
          </a:p>
          <a:p>
            <a:pPr algn="just"/>
            <a:r>
              <a:rPr lang="ru-RU" sz="5100" b="1" dirty="0" err="1"/>
              <a:t>вимагати</a:t>
            </a:r>
            <a:r>
              <a:rPr lang="ru-RU" sz="5100" b="1" dirty="0"/>
              <a:t> </a:t>
            </a:r>
            <a:r>
              <a:rPr lang="ru-RU" sz="5100" b="1" dirty="0" err="1"/>
              <a:t>повного</a:t>
            </a:r>
            <a:r>
              <a:rPr lang="ru-RU" sz="5100" b="1" dirty="0"/>
              <a:t> та </a:t>
            </a:r>
            <a:r>
              <a:rPr lang="ru-RU" sz="5100" b="1" dirty="0" err="1"/>
              <a:t>неупередженого</a:t>
            </a:r>
            <a:r>
              <a:rPr lang="ru-RU" sz="5100" b="1" dirty="0"/>
              <a:t> </a:t>
            </a:r>
            <a:r>
              <a:rPr lang="ru-RU" sz="5100" b="1" dirty="0" err="1"/>
              <a:t>розслідування</a:t>
            </a:r>
            <a:r>
              <a:rPr lang="ru-RU" sz="5100" b="1" dirty="0"/>
              <a:t> </a:t>
            </a:r>
            <a:r>
              <a:rPr lang="ru-RU" sz="5100" b="1" dirty="0" err="1"/>
              <a:t>випадків</a:t>
            </a:r>
            <a:r>
              <a:rPr lang="ru-RU" sz="5100" b="1" dirty="0"/>
              <a:t> </a:t>
            </a:r>
            <a:r>
              <a:rPr lang="ru-RU" sz="5100" b="1" dirty="0" err="1"/>
              <a:t>булінгу</a:t>
            </a:r>
            <a:r>
              <a:rPr lang="ru-RU" sz="5100" b="1" dirty="0"/>
              <a:t> (</a:t>
            </a:r>
            <a:r>
              <a:rPr lang="ru-RU" sz="5100" b="1" dirty="0" err="1"/>
              <a:t>цькування</a:t>
            </a:r>
            <a:r>
              <a:rPr lang="ru-RU" sz="5100" b="1" dirty="0"/>
              <a:t>) </a:t>
            </a:r>
            <a:r>
              <a:rPr lang="ru-RU" sz="5100" b="1" dirty="0" err="1"/>
              <a:t>стосовно</a:t>
            </a:r>
            <a:r>
              <a:rPr lang="ru-RU" sz="5100" b="1" dirty="0"/>
              <a:t> </a:t>
            </a:r>
            <a:r>
              <a:rPr lang="ru-RU" sz="5100" b="1" dirty="0" err="1"/>
              <a:t>дитини</a:t>
            </a:r>
            <a:r>
              <a:rPr lang="ru-RU" sz="5100" b="1" dirty="0"/>
              <a:t> </a:t>
            </a:r>
            <a:r>
              <a:rPr lang="ru-RU" sz="5100" b="1" dirty="0" err="1"/>
              <a:t>або</a:t>
            </a:r>
            <a:r>
              <a:rPr lang="ru-RU" sz="5100" b="1" dirty="0"/>
              <a:t> будь-</a:t>
            </a:r>
            <a:r>
              <a:rPr lang="ru-RU" sz="5100" b="1" dirty="0" err="1"/>
              <a:t>якого</a:t>
            </a:r>
            <a:r>
              <a:rPr lang="ru-RU" sz="5100" b="1" dirty="0"/>
              <a:t> </a:t>
            </a:r>
            <a:r>
              <a:rPr lang="ru-RU" sz="5100" b="1" dirty="0" err="1"/>
              <a:t>іншого</a:t>
            </a:r>
            <a:r>
              <a:rPr lang="ru-RU" sz="5100" b="1" dirty="0"/>
              <a:t> </a:t>
            </a:r>
            <a:r>
              <a:rPr lang="ru-RU" sz="5100" b="1" dirty="0" err="1"/>
              <a:t>учасника</a:t>
            </a:r>
            <a:r>
              <a:rPr lang="ru-RU" sz="5100" b="1" dirty="0"/>
              <a:t> </a:t>
            </a:r>
            <a:r>
              <a:rPr lang="ru-RU" sz="5100" b="1" dirty="0" err="1"/>
              <a:t>освітнього</a:t>
            </a:r>
            <a:r>
              <a:rPr lang="ru-RU" sz="5100" b="1" dirty="0"/>
              <a:t> </a:t>
            </a:r>
            <a:r>
              <a:rPr lang="ru-RU" sz="5100" b="1" dirty="0" err="1"/>
              <a:t>процесу</a:t>
            </a:r>
            <a:r>
              <a:rPr lang="ru-RU" sz="5100" b="1" dirty="0" smtClean="0"/>
              <a:t>;</a:t>
            </a:r>
          </a:p>
          <a:p>
            <a:pPr marL="0" indent="0" algn="just">
              <a:buNone/>
            </a:pPr>
            <a:r>
              <a:rPr lang="ru-RU" sz="5100" b="1" dirty="0" err="1">
                <a:solidFill>
                  <a:schemeClr val="bg2">
                    <a:lumMod val="50000"/>
                  </a:schemeClr>
                </a:solidFill>
              </a:rPr>
              <a:t>зобов’язані</a:t>
            </a:r>
            <a:r>
              <a:rPr lang="ru-RU" sz="5100" b="1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/>
            <a:r>
              <a:rPr lang="ru-RU" sz="5100" b="1" dirty="0" err="1" smtClean="0"/>
              <a:t>сприяти</a:t>
            </a:r>
            <a:r>
              <a:rPr lang="ru-RU" sz="5100" b="1" dirty="0" smtClean="0"/>
              <a:t> </a:t>
            </a:r>
            <a:r>
              <a:rPr lang="ru-RU" sz="5100" b="1" dirty="0" err="1"/>
              <a:t>керівництву</a:t>
            </a:r>
            <a:r>
              <a:rPr lang="ru-RU" sz="5100" b="1" dirty="0"/>
              <a:t> закладу </a:t>
            </a:r>
            <a:r>
              <a:rPr lang="ru-RU" sz="5100" b="1" dirty="0" err="1"/>
              <a:t>освіти</a:t>
            </a:r>
            <a:r>
              <a:rPr lang="ru-RU" sz="5100" b="1" dirty="0"/>
              <a:t> у </a:t>
            </a:r>
            <a:r>
              <a:rPr lang="ru-RU" sz="5100" b="1" dirty="0" err="1"/>
              <a:t>проведенні</a:t>
            </a:r>
            <a:r>
              <a:rPr lang="ru-RU" sz="5100" b="1" dirty="0"/>
              <a:t> </a:t>
            </a:r>
            <a:r>
              <a:rPr lang="ru-RU" sz="5100" b="1" dirty="0" err="1"/>
              <a:t>розслідування</a:t>
            </a:r>
            <a:r>
              <a:rPr lang="ru-RU" sz="5100" b="1" dirty="0"/>
              <a:t> </a:t>
            </a:r>
            <a:r>
              <a:rPr lang="ru-RU" sz="5100" b="1" dirty="0" err="1"/>
              <a:t>щодо</a:t>
            </a:r>
            <a:r>
              <a:rPr lang="ru-RU" sz="5100" b="1" dirty="0"/>
              <a:t> </a:t>
            </a:r>
            <a:r>
              <a:rPr lang="ru-RU" sz="5100" b="1" dirty="0" err="1"/>
              <a:t>випадків</a:t>
            </a:r>
            <a:r>
              <a:rPr lang="ru-RU" sz="5100" b="1" dirty="0"/>
              <a:t> </a:t>
            </a:r>
            <a:r>
              <a:rPr lang="ru-RU" sz="5100" b="1" dirty="0" err="1"/>
              <a:t>булінгу</a:t>
            </a:r>
            <a:r>
              <a:rPr lang="ru-RU" sz="5100" b="1" dirty="0"/>
              <a:t> (</a:t>
            </a:r>
            <a:r>
              <a:rPr lang="ru-RU" sz="5100" b="1" dirty="0" err="1"/>
              <a:t>цькування</a:t>
            </a:r>
            <a:r>
              <a:rPr lang="ru-RU" sz="5100" b="1" dirty="0"/>
              <a:t>);</a:t>
            </a:r>
          </a:p>
          <a:p>
            <a:pPr algn="just"/>
            <a:r>
              <a:rPr lang="ru-RU" sz="5100" b="1" dirty="0" err="1">
                <a:solidFill>
                  <a:srgbClr val="FF0000"/>
                </a:solidFill>
              </a:rPr>
              <a:t>виконувати</a:t>
            </a:r>
            <a:r>
              <a:rPr lang="ru-RU" sz="5100" b="1" dirty="0">
                <a:solidFill>
                  <a:srgbClr val="FF0000"/>
                </a:solidFill>
              </a:rPr>
              <a:t> </a:t>
            </a:r>
            <a:r>
              <a:rPr lang="ru-RU" sz="5100" b="1" dirty="0" err="1">
                <a:solidFill>
                  <a:srgbClr val="FF0000"/>
                </a:solidFill>
              </a:rPr>
              <a:t>рішення</a:t>
            </a:r>
            <a:r>
              <a:rPr lang="ru-RU" sz="5100" b="1" dirty="0">
                <a:solidFill>
                  <a:srgbClr val="FF0000"/>
                </a:solidFill>
              </a:rPr>
              <a:t> </a:t>
            </a:r>
            <a:r>
              <a:rPr lang="ru-RU" sz="5100" b="1" dirty="0"/>
              <a:t>та </a:t>
            </a:r>
            <a:r>
              <a:rPr lang="ru-RU" sz="5100" b="1" dirty="0" err="1"/>
              <a:t>рекомендації</a:t>
            </a:r>
            <a:r>
              <a:rPr lang="ru-RU" sz="5100" b="1" dirty="0"/>
              <a:t> </a:t>
            </a:r>
            <a:r>
              <a:rPr lang="ru-RU" sz="5100" b="1" dirty="0" err="1"/>
              <a:t>комісії</a:t>
            </a:r>
            <a:r>
              <a:rPr lang="ru-RU" sz="5100" b="1" dirty="0"/>
              <a:t> з </a:t>
            </a:r>
            <a:r>
              <a:rPr lang="ru-RU" sz="5100" b="1" dirty="0" err="1"/>
              <a:t>розгляду</a:t>
            </a:r>
            <a:r>
              <a:rPr lang="ru-RU" sz="5100" b="1" dirty="0"/>
              <a:t> </a:t>
            </a:r>
            <a:r>
              <a:rPr lang="ru-RU" sz="5100" b="1" dirty="0" err="1"/>
              <a:t>випадків</a:t>
            </a:r>
            <a:r>
              <a:rPr lang="ru-RU" sz="5100" b="1" dirty="0"/>
              <a:t> </a:t>
            </a:r>
            <a:r>
              <a:rPr lang="ru-RU" sz="5100" b="1" dirty="0" err="1"/>
              <a:t>булінгу</a:t>
            </a:r>
            <a:r>
              <a:rPr lang="ru-RU" sz="5100" b="1" dirty="0"/>
              <a:t> (</a:t>
            </a:r>
            <a:r>
              <a:rPr lang="ru-RU" sz="5100" b="1" dirty="0" err="1"/>
              <a:t>цькування</a:t>
            </a:r>
            <a:r>
              <a:rPr lang="ru-RU" sz="5100" b="1" dirty="0"/>
              <a:t>) в </a:t>
            </a:r>
            <a:r>
              <a:rPr lang="ru-RU" sz="5100" b="1" dirty="0" err="1"/>
              <a:t>закладі</a:t>
            </a:r>
            <a:r>
              <a:rPr lang="ru-RU" sz="5100" b="1" dirty="0"/>
              <a:t> </a:t>
            </a:r>
            <a:r>
              <a:rPr lang="ru-RU" sz="5100" b="1" dirty="0" err="1" smtClean="0"/>
              <a:t>освіти</a:t>
            </a:r>
            <a:r>
              <a:rPr lang="ru-RU" sz="5100" b="1" dirty="0" smtClean="0"/>
              <a:t>.</a:t>
            </a:r>
            <a:endParaRPr lang="ru-RU" sz="51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24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817582"/>
            <a:ext cx="8388424" cy="1202485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chemeClr val="tx2">
                    <a:lumMod val="75000"/>
                  </a:schemeClr>
                </a:solidFill>
              </a:rPr>
              <a:t>Психологічна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 служба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та </a:t>
            </a:r>
            <a:r>
              <a:rPr lang="ru-RU" sz="3200" dirty="0" err="1">
                <a:solidFill>
                  <a:schemeClr val="tx2">
                    <a:lumMod val="75000"/>
                  </a:schemeClr>
                </a:solidFill>
              </a:rPr>
              <a:t>соціально-педагогічний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 патронаж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3"/>
            <a:ext cx="6903869" cy="38062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Соціально-педагогічний</a:t>
            </a:r>
            <a:r>
              <a:rPr lang="ru-RU" dirty="0"/>
              <a:t> патронаж у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закладів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сім’ї</a:t>
            </a:r>
            <a:r>
              <a:rPr lang="ru-RU" dirty="0"/>
              <a:t> і </a:t>
            </a:r>
            <a:r>
              <a:rPr lang="ru-RU" dirty="0" err="1"/>
              <a:t>суспільства</a:t>
            </a:r>
            <a:r>
              <a:rPr lang="ru-RU" dirty="0"/>
              <a:t> у </a:t>
            </a:r>
            <a:r>
              <a:rPr lang="ru-RU" dirty="0" err="1"/>
              <a:t>вихованні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до умов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, </a:t>
            </a:r>
            <a:r>
              <a:rPr lang="ru-RU" b="1" dirty="0" err="1">
                <a:solidFill>
                  <a:srgbClr val="FF0000"/>
                </a:solidFill>
              </a:rPr>
              <a:t>забезпечує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профілактику</a:t>
            </a:r>
            <a:r>
              <a:rPr lang="ru-RU" b="1" dirty="0">
                <a:solidFill>
                  <a:srgbClr val="FF0000"/>
                </a:solidFill>
              </a:rPr>
              <a:t> та </a:t>
            </a:r>
            <a:r>
              <a:rPr lang="ru-RU" b="1" dirty="0" err="1">
                <a:solidFill>
                  <a:srgbClr val="FF0000"/>
                </a:solidFill>
              </a:rPr>
              <a:t>запобігання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булінгу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цькуванню</a:t>
            </a:r>
            <a:r>
              <a:rPr lang="ru-RU" b="1" dirty="0">
                <a:solidFill>
                  <a:srgbClr val="FF0000"/>
                </a:solidFill>
              </a:rPr>
              <a:t>),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консультативної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батькам, </a:t>
            </a:r>
            <a:r>
              <a:rPr lang="ru-RU" dirty="0" err="1"/>
              <a:t>психологічного</a:t>
            </a:r>
            <a:r>
              <a:rPr lang="ru-RU" dirty="0"/>
              <a:t> </a:t>
            </a:r>
            <a:r>
              <a:rPr lang="ru-RU" dirty="0" err="1"/>
              <a:t>супроводу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постраждали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булінгу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), стали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свідками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вчинили </a:t>
            </a:r>
            <a:r>
              <a:rPr lang="ru-RU" dirty="0" err="1"/>
              <a:t>булінг</a:t>
            </a:r>
            <a:r>
              <a:rPr lang="ru-RU" dirty="0"/>
              <a:t> (</a:t>
            </a:r>
            <a:r>
              <a:rPr lang="ru-RU" dirty="0" err="1"/>
              <a:t>цькування</a:t>
            </a:r>
            <a:r>
              <a:rPr lang="ru-RU" dirty="0"/>
              <a:t>). </a:t>
            </a:r>
            <a:endParaRPr lang="ru-RU" dirty="0" smtClean="0"/>
          </a:p>
          <a:p>
            <a:pPr algn="just"/>
            <a:r>
              <a:rPr lang="ru-RU" dirty="0" err="1" smtClean="0"/>
              <a:t>Соціально-педагогічний</a:t>
            </a:r>
            <a:r>
              <a:rPr lang="ru-RU" dirty="0" smtClean="0"/>
              <a:t> </a:t>
            </a:r>
            <a:r>
              <a:rPr lang="ru-RU" dirty="0"/>
              <a:t>патронаж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соціальними</a:t>
            </a:r>
            <a:r>
              <a:rPr lang="ru-RU" dirty="0"/>
              <a:t> педагогами</a:t>
            </a:r>
          </a:p>
        </p:txBody>
      </p:sp>
    </p:spTree>
    <p:extLst>
      <p:ext uri="{BB962C8B-B14F-4D97-AF65-F5344CB8AC3E}">
        <p14:creationId xmlns:p14="http://schemas.microsoft.com/office/powerpoint/2010/main" val="82639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2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94573"/>
            <a:ext cx="6696744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4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68760"/>
            <a:ext cx="6965245" cy="120248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25 </a:t>
            </a:r>
            <a:r>
              <a:rPr lang="ru-RU" sz="2800" b="1" dirty="0" err="1" smtClean="0"/>
              <a:t>січня</a:t>
            </a:r>
            <a:r>
              <a:rPr lang="ru-RU" sz="2800" b="1" dirty="0" smtClean="0"/>
              <a:t> 2019 року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 err="1" smtClean="0"/>
              <a:t>стартувала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реєстрація</a:t>
            </a:r>
            <a:r>
              <a:rPr lang="ru-RU" sz="2800" b="1" dirty="0" smtClean="0"/>
              <a:t> </a:t>
            </a:r>
            <a:r>
              <a:rPr lang="ru-RU" sz="2800" b="1" dirty="0"/>
              <a:t>на </a:t>
            </a:r>
            <a:r>
              <a:rPr lang="ru-RU" sz="2800" b="1" dirty="0" smtClean="0"/>
              <a:t>онлайн-курс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/>
              <a:t>з </a:t>
            </a:r>
            <a:r>
              <a:rPr lang="ru-RU" sz="2800" b="1" dirty="0" err="1"/>
              <a:t>протидії</a:t>
            </a:r>
            <a:r>
              <a:rPr lang="ru-RU" sz="2800" b="1" dirty="0"/>
              <a:t> </a:t>
            </a:r>
            <a:r>
              <a:rPr lang="ru-RU" sz="2800" b="1" dirty="0" smtClean="0"/>
              <a:t>булінгу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/>
              <a:t>в закладах </a:t>
            </a:r>
            <a:r>
              <a:rPr lang="ru-RU" sz="2800" b="1" dirty="0" err="1"/>
              <a:t>освіти</a:t>
            </a:r>
            <a:r>
              <a:rPr lang="ru-RU" sz="2800" b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  <a:p>
            <a:pPr algn="just"/>
            <a:r>
              <a:rPr lang="ru-RU" sz="3200" dirty="0" err="1"/>
              <a:t>Булінг</a:t>
            </a:r>
            <a:r>
              <a:rPr lang="ru-RU" sz="3200" dirty="0"/>
              <a:t> (</a:t>
            </a:r>
            <a:r>
              <a:rPr lang="ru-RU" sz="3200" dirty="0" err="1"/>
              <a:t>цькування</a:t>
            </a:r>
            <a:r>
              <a:rPr lang="ru-RU" sz="3200" dirty="0"/>
              <a:t>) як </a:t>
            </a:r>
            <a:r>
              <a:rPr lang="ru-RU" sz="3200" dirty="0" err="1"/>
              <a:t>явище</a:t>
            </a:r>
            <a:r>
              <a:rPr lang="ru-RU" sz="3200" dirty="0"/>
              <a:t>, </a:t>
            </a:r>
            <a:r>
              <a:rPr lang="ru-RU" sz="3200" dirty="0" err="1"/>
              <a:t>його</a:t>
            </a:r>
            <a:r>
              <a:rPr lang="ru-RU" sz="3200" dirty="0"/>
              <a:t> </a:t>
            </a:r>
            <a:r>
              <a:rPr lang="ru-RU" sz="3200" dirty="0" err="1"/>
              <a:t>форми</a:t>
            </a:r>
            <a:r>
              <a:rPr lang="ru-RU" sz="3200" dirty="0"/>
              <a:t> та </a:t>
            </a:r>
            <a:r>
              <a:rPr lang="ru-RU" sz="3200" dirty="0" err="1"/>
              <a:t>учасники</a:t>
            </a:r>
            <a:endParaRPr lang="ru-RU" sz="3200" dirty="0"/>
          </a:p>
          <a:p>
            <a:pPr algn="just"/>
            <a:r>
              <a:rPr lang="ru-RU" sz="3200" dirty="0" err="1"/>
              <a:t>Організація</a:t>
            </a:r>
            <a:r>
              <a:rPr lang="ru-RU" sz="3200" dirty="0"/>
              <a:t> </a:t>
            </a:r>
            <a:r>
              <a:rPr lang="ru-RU" sz="3200" dirty="0" err="1"/>
              <a:t>протидії</a:t>
            </a:r>
            <a:r>
              <a:rPr lang="ru-RU" sz="3200" dirty="0"/>
              <a:t> та </a:t>
            </a:r>
            <a:r>
              <a:rPr lang="ru-RU" sz="3200" dirty="0" err="1"/>
              <a:t>попередження</a:t>
            </a:r>
            <a:r>
              <a:rPr lang="ru-RU" sz="3200" dirty="0"/>
              <a:t> булінгу (</a:t>
            </a:r>
            <a:r>
              <a:rPr lang="ru-RU" sz="3200" dirty="0" err="1"/>
              <a:t>цькуванню</a:t>
            </a:r>
            <a:r>
              <a:rPr lang="ru-RU" sz="3200" dirty="0"/>
              <a:t>) в </a:t>
            </a:r>
            <a:r>
              <a:rPr lang="ru-RU" sz="3200" dirty="0" err="1"/>
              <a:t>закладі</a:t>
            </a:r>
            <a:r>
              <a:rPr lang="ru-RU" sz="3200" dirty="0"/>
              <a:t> </a:t>
            </a:r>
            <a:r>
              <a:rPr lang="ru-RU" sz="3200" dirty="0" err="1"/>
              <a:t>освіти</a:t>
            </a:r>
            <a:endParaRPr lang="ru-RU" sz="3200" dirty="0"/>
          </a:p>
          <a:p>
            <a:pPr algn="just"/>
            <a:r>
              <a:rPr lang="ru-RU" sz="3200" dirty="0" err="1"/>
              <a:t>Діагностика</a:t>
            </a:r>
            <a:r>
              <a:rPr lang="ru-RU" sz="3200" dirty="0"/>
              <a:t> булінгу (</a:t>
            </a:r>
            <a:r>
              <a:rPr lang="ru-RU" sz="3200" dirty="0" err="1"/>
              <a:t>цькування</a:t>
            </a:r>
            <a:r>
              <a:rPr lang="ru-RU" sz="3200" dirty="0"/>
              <a:t>) в </a:t>
            </a:r>
            <a:r>
              <a:rPr lang="ru-RU" sz="3200" dirty="0" err="1"/>
              <a:t>закладі</a:t>
            </a:r>
            <a:r>
              <a:rPr lang="ru-RU" sz="3200" dirty="0"/>
              <a:t> </a:t>
            </a:r>
            <a:r>
              <a:rPr lang="ru-RU" sz="3200" dirty="0" err="1"/>
              <a:t>освіти</a:t>
            </a:r>
            <a:endParaRPr lang="ru-RU" sz="3200" dirty="0"/>
          </a:p>
          <a:p>
            <a:pPr algn="just"/>
            <a:r>
              <a:rPr lang="ru-RU" sz="3200" dirty="0" err="1"/>
              <a:t>Протидія</a:t>
            </a:r>
            <a:r>
              <a:rPr lang="ru-RU" sz="3200" dirty="0"/>
              <a:t> булінгу (</a:t>
            </a:r>
            <a:r>
              <a:rPr lang="ru-RU" sz="3200" dirty="0" err="1"/>
              <a:t>цькуванню</a:t>
            </a:r>
            <a:r>
              <a:rPr lang="ru-RU" sz="3200" dirty="0"/>
              <a:t>)</a:t>
            </a:r>
          </a:p>
          <a:p>
            <a:pPr algn="just"/>
            <a:r>
              <a:rPr lang="ru-RU" sz="3200" dirty="0" err="1"/>
              <a:t>Профілактика</a:t>
            </a:r>
            <a:r>
              <a:rPr lang="ru-RU" sz="3200" dirty="0"/>
              <a:t> </a:t>
            </a:r>
            <a:r>
              <a:rPr lang="ru-RU" sz="3200" dirty="0" err="1"/>
              <a:t>попередження</a:t>
            </a:r>
            <a:r>
              <a:rPr lang="ru-RU" sz="3200" dirty="0"/>
              <a:t> булінгу (</a:t>
            </a:r>
            <a:r>
              <a:rPr lang="ru-RU" sz="3200" dirty="0" err="1"/>
              <a:t>цькування</a:t>
            </a:r>
            <a:r>
              <a:rPr lang="ru-RU" sz="3200" dirty="0"/>
              <a:t>) в закладах </a:t>
            </a:r>
            <a:r>
              <a:rPr lang="ru-RU" sz="3200" dirty="0" err="1" smtClean="0"/>
              <a:t>освіти</a:t>
            </a:r>
            <a:endParaRPr lang="ru-RU" sz="3200" dirty="0" smtClean="0"/>
          </a:p>
          <a:p>
            <a:pPr algn="just"/>
            <a:endParaRPr lang="uk-UA" sz="2500" dirty="0"/>
          </a:p>
          <a:p>
            <a:endParaRPr lang="uk-UA" sz="2500" dirty="0"/>
          </a:p>
          <a:p>
            <a:r>
              <a:rPr lang="en-US" sz="2500" i="1" dirty="0">
                <a:hlinkClick r:id="rId2"/>
              </a:rPr>
              <a:t>https://courses.prometheus.org.ua/register?course_id=course-v1%3AMON%2BAB101%2B2019_T2&amp;enrollment_action=enroll</a:t>
            </a:r>
            <a:endParaRPr lang="uk-UA" sz="2500" i="1" dirty="0"/>
          </a:p>
          <a:p>
            <a:pPr algn="just"/>
            <a:endParaRPr lang="ru-RU" sz="3200" dirty="0"/>
          </a:p>
          <a:p>
            <a:endParaRPr lang="uk-UA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6156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92696"/>
            <a:ext cx="7776864" cy="3603812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Булінг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цькування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- </a:t>
            </a:r>
            <a:r>
              <a:rPr lang="ru-RU" sz="2800" dirty="0" err="1"/>
              <a:t>діяння</a:t>
            </a:r>
            <a:r>
              <a:rPr lang="ru-RU" sz="2800" dirty="0"/>
              <a:t> </a:t>
            </a:r>
            <a:r>
              <a:rPr lang="ru-RU" sz="2800" dirty="0" err="1"/>
              <a:t>учасників</a:t>
            </a:r>
            <a:r>
              <a:rPr lang="ru-RU" sz="2800" dirty="0"/>
              <a:t> </a:t>
            </a:r>
            <a:r>
              <a:rPr lang="ru-RU" sz="2800" dirty="0" err="1"/>
              <a:t>освітнього</a:t>
            </a:r>
            <a:r>
              <a:rPr lang="ru-RU" sz="2800" dirty="0"/>
              <a:t> </a:t>
            </a:r>
            <a:r>
              <a:rPr lang="ru-RU" sz="2800" dirty="0" err="1"/>
              <a:t>процесу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полягають</a:t>
            </a:r>
            <a:r>
              <a:rPr lang="ru-RU" sz="2800" dirty="0"/>
              <a:t> у </a:t>
            </a:r>
            <a:r>
              <a:rPr lang="ru-RU" sz="2800" dirty="0" err="1"/>
              <a:t>психологічному</a:t>
            </a:r>
            <a:r>
              <a:rPr lang="ru-RU" sz="2800" dirty="0"/>
              <a:t>, </a:t>
            </a:r>
            <a:r>
              <a:rPr lang="ru-RU" sz="2800" dirty="0" err="1"/>
              <a:t>фізичному</a:t>
            </a:r>
            <a:r>
              <a:rPr lang="ru-RU" sz="2800" dirty="0"/>
              <a:t>, </a:t>
            </a:r>
            <a:r>
              <a:rPr lang="ru-RU" sz="2800" dirty="0" err="1"/>
              <a:t>економічному</a:t>
            </a:r>
            <a:r>
              <a:rPr lang="ru-RU" sz="2800" dirty="0"/>
              <a:t>, сексуальному </a:t>
            </a:r>
            <a:r>
              <a:rPr lang="ru-RU" sz="2800" dirty="0" err="1"/>
              <a:t>насильстві</a:t>
            </a:r>
            <a:r>
              <a:rPr lang="ru-RU" sz="2800" dirty="0"/>
              <a:t>, у тому </a:t>
            </a:r>
            <a:r>
              <a:rPr lang="ru-RU" sz="2800" dirty="0" err="1"/>
              <a:t>числі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застосуванням</a:t>
            </a:r>
            <a:r>
              <a:rPr lang="ru-RU" sz="2800" dirty="0"/>
              <a:t> </a:t>
            </a:r>
            <a:r>
              <a:rPr lang="ru-RU" sz="2800" dirty="0" err="1"/>
              <a:t>засобів</a:t>
            </a:r>
            <a:r>
              <a:rPr lang="ru-RU" sz="2800" dirty="0"/>
              <a:t> </a:t>
            </a:r>
            <a:r>
              <a:rPr lang="ru-RU" sz="2800" dirty="0" err="1"/>
              <a:t>електронних</a:t>
            </a:r>
            <a:r>
              <a:rPr lang="ru-RU" sz="2800" dirty="0"/>
              <a:t> </a:t>
            </a:r>
            <a:r>
              <a:rPr lang="ru-RU" sz="2800" dirty="0" err="1"/>
              <a:t>комунікацій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вчиняються</a:t>
            </a:r>
            <a:r>
              <a:rPr lang="ru-RU" sz="2800" dirty="0"/>
              <a:t> </a:t>
            </a:r>
            <a:r>
              <a:rPr lang="ru-RU" sz="2800" dirty="0" err="1"/>
              <a:t>стосовно</a:t>
            </a:r>
            <a:r>
              <a:rPr lang="ru-RU" sz="2800" dirty="0"/>
              <a:t> </a:t>
            </a:r>
            <a:r>
              <a:rPr lang="ru-RU" sz="2800" dirty="0" err="1"/>
              <a:t>малолітньої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неповнолітньої</a:t>
            </a:r>
            <a:r>
              <a:rPr lang="ru-RU" sz="2800" dirty="0"/>
              <a:t> особи </a:t>
            </a:r>
            <a:r>
              <a:rPr lang="ru-RU" sz="2800" dirty="0" err="1"/>
              <a:t>або</a:t>
            </a:r>
            <a:r>
              <a:rPr lang="ru-RU" sz="2800" dirty="0"/>
              <a:t> такою особою </a:t>
            </a:r>
            <a:r>
              <a:rPr lang="ru-RU" sz="2800" dirty="0" err="1"/>
              <a:t>стосовно</a:t>
            </a:r>
            <a:r>
              <a:rPr lang="ru-RU" sz="2800" dirty="0"/>
              <a:t> 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учасників</a:t>
            </a:r>
            <a:r>
              <a:rPr lang="ru-RU" sz="2800" dirty="0"/>
              <a:t> </a:t>
            </a:r>
            <a:r>
              <a:rPr lang="ru-RU" sz="2800" dirty="0" err="1"/>
              <a:t>освітнього</a:t>
            </a:r>
            <a:r>
              <a:rPr lang="ru-RU" sz="2800" dirty="0"/>
              <a:t> </a:t>
            </a:r>
            <a:r>
              <a:rPr lang="ru-RU" sz="2800" dirty="0" err="1"/>
              <a:t>процесу</a:t>
            </a:r>
            <a:r>
              <a:rPr lang="ru-RU" sz="2800" dirty="0"/>
              <a:t>,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чого</a:t>
            </a:r>
            <a:r>
              <a:rPr lang="ru-RU" sz="2800" dirty="0"/>
              <a:t> могла бути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була</a:t>
            </a:r>
            <a:r>
              <a:rPr lang="ru-RU" sz="2800" dirty="0"/>
              <a:t> </a:t>
            </a:r>
            <a:r>
              <a:rPr lang="ru-RU" sz="2800" dirty="0" err="1"/>
              <a:t>заподіяна</a:t>
            </a:r>
            <a:r>
              <a:rPr lang="ru-RU" sz="2800" dirty="0"/>
              <a:t> шкода </a:t>
            </a:r>
            <a:r>
              <a:rPr lang="ru-RU" sz="2800" dirty="0" err="1"/>
              <a:t>психічному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фізичному</a:t>
            </a:r>
            <a:r>
              <a:rPr lang="ru-RU" sz="2800" dirty="0"/>
              <a:t> </a:t>
            </a:r>
            <a:r>
              <a:rPr lang="ru-RU" sz="2800" dirty="0" err="1"/>
              <a:t>здоров’ю</a:t>
            </a:r>
            <a:r>
              <a:rPr lang="ru-RU" sz="2800" dirty="0"/>
              <a:t> </a:t>
            </a:r>
            <a:r>
              <a:rPr lang="ru-RU" sz="2800" dirty="0" err="1"/>
              <a:t>потерпілого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74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455" y="476672"/>
            <a:ext cx="6965245" cy="1202485"/>
          </a:xfrm>
        </p:spPr>
        <p:txBody>
          <a:bodyPr>
            <a:normAutofit fontScale="90000"/>
          </a:bodyPr>
          <a:lstStyle/>
          <a:p>
            <a:pPr algn="l"/>
            <a:r>
              <a:rPr lang="uk-UA" sz="2800" b="1" dirty="0" smtClean="0">
                <a:solidFill>
                  <a:schemeClr val="tx2">
                    <a:lumMod val="75000"/>
                  </a:schemeClr>
                </a:solidFill>
              </a:rPr>
              <a:t>Доручення наради керівників закладів загальної середньої освіти  від 04.02.2019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7999" y="1700808"/>
            <a:ext cx="6844477" cy="360381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uk-UA" dirty="0" smtClean="0"/>
              <a:t>1.Керівникам закладів загальної середньої освіти забезпечити проведення широкої інформаційно-роз</a:t>
            </a:r>
            <a:r>
              <a:rPr lang="ru-RU" dirty="0"/>
              <a:t>’</a:t>
            </a:r>
            <a:r>
              <a:rPr lang="uk-UA" dirty="0" err="1" smtClean="0"/>
              <a:t>яснювальної</a:t>
            </a:r>
            <a:r>
              <a:rPr lang="uk-UA" dirty="0" smtClean="0"/>
              <a:t> роботи серед усіх учасників освітнього процесу стосовно виконання вимог Закону України </a:t>
            </a:r>
            <a:r>
              <a:rPr lang="uk-UA" dirty="0"/>
              <a:t>«Про внесення змін до деяких законодавчих актів України щодо протидії булінгу (цькуванню</a:t>
            </a:r>
            <a:r>
              <a:rPr lang="uk-UA" dirty="0" smtClean="0"/>
              <a:t>)»</a:t>
            </a:r>
            <a:r>
              <a:rPr lang="en-US" dirty="0" smtClean="0"/>
              <a:t> </a:t>
            </a:r>
            <a:r>
              <a:rPr lang="uk-UA" dirty="0" smtClean="0"/>
              <a:t>та відкритий </a:t>
            </a:r>
            <a:r>
              <a:rPr lang="ru-RU" dirty="0" smtClean="0"/>
              <a:t>доступ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до </a:t>
            </a:r>
            <a:r>
              <a:rPr lang="ru-RU" dirty="0" err="1" smtClean="0"/>
              <a:t>інформації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 smtClean="0"/>
              <a:t>документів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протидії</a:t>
            </a:r>
            <a:r>
              <a:rPr lang="ru-RU" dirty="0" smtClean="0"/>
              <a:t> </a:t>
            </a:r>
            <a:r>
              <a:rPr lang="ru-RU" dirty="0" err="1" smtClean="0"/>
              <a:t>булінгу</a:t>
            </a:r>
            <a:r>
              <a:rPr lang="uk-UA" dirty="0" smtClean="0"/>
              <a:t>.</a:t>
            </a:r>
            <a:endParaRPr lang="uk-UA" dirty="0"/>
          </a:p>
          <a:p>
            <a:pPr marL="0" indent="0" algn="just">
              <a:buNone/>
            </a:pPr>
            <a:r>
              <a:rPr lang="uk-UA" dirty="0" smtClean="0"/>
              <a:t>                                      Лютий-березень 2019 року</a:t>
            </a:r>
          </a:p>
          <a:p>
            <a:pPr marL="0" indent="0" algn="ctr">
              <a:buNone/>
            </a:pPr>
            <a:r>
              <a:rPr lang="uk-UA" dirty="0" smtClean="0"/>
              <a:t>     Постійно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622" y="4889541"/>
            <a:ext cx="216304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86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7848872" cy="4958365"/>
          </a:xfrm>
        </p:spPr>
        <p:txBody>
          <a:bodyPr>
            <a:no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 БУЛІНГУ 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 ФІЗИЧНИЙ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завдання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ударів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штовхання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пошкодження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крадіжка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власності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1" dirty="0">
              <a:solidFill>
                <a:srgbClr val="FF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 ЕКОНОМІЧНИЙ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крадіжки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пошкодження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чи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знищення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одягу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та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інших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особистих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речей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жертви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вимагання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грошей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тощо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1" dirty="0">
              <a:solidFill>
                <a:srgbClr val="FF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 ПСИХОЛОГІЧНИЙ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обзивання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глузування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висловлювання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якими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ображається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стать, раса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національність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виключення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інших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із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групи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чи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розповсюдження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пліток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чуток)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 СЕКСУАЛЬНИЙ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принизливі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погляди, жести,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образливі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рухи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тіла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фотографування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та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відеозйомки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у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переодягальнях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сексуальні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погрози та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жарти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 КІБЕРБУЛІНГ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образливі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повідомлення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з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погрозами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відредаговані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фотографії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блокування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акаунтів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навіть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шантаж,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із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застосування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засобів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електронних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комунікацій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. 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7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8149192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290109" y="6926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Типові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ознаки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err="1">
                <a:solidFill>
                  <a:srgbClr val="FF0000"/>
                </a:solidFill>
              </a:rPr>
              <a:t>булінгу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цькування</a:t>
            </a:r>
            <a:r>
              <a:rPr lang="ru-RU" sz="2400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6410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>
                <a:solidFill>
                  <a:schemeClr val="tx2">
                    <a:lumMod val="75000"/>
                  </a:schemeClr>
                </a:solidFill>
              </a:rPr>
              <a:t>Закон України «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Про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внесення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змін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</a:rPr>
              <a:t>                      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до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деяких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законодавчих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актів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України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щодо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протидії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булінгу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3100" dirty="0" err="1">
                <a:solidFill>
                  <a:schemeClr val="tx2">
                    <a:lumMod val="75000"/>
                  </a:schemeClr>
                </a:solidFill>
              </a:rPr>
              <a:t>цькуванню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)»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249424"/>
            <a:ext cx="7776864" cy="4325112"/>
          </a:xfrm>
        </p:spPr>
        <p:txBody>
          <a:bodyPr/>
          <a:lstStyle/>
          <a:p>
            <a:pPr marL="109728" indent="0">
              <a:buNone/>
            </a:pPr>
            <a:r>
              <a:rPr lang="uk-UA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Внесені зміни до </a:t>
            </a:r>
          </a:p>
          <a:p>
            <a:r>
              <a:rPr lang="uk-UA" dirty="0" smtClean="0"/>
              <a:t>Кодексу України про адміністративні правопорушення;</a:t>
            </a:r>
          </a:p>
          <a:p>
            <a:r>
              <a:rPr lang="uk-UA" dirty="0" smtClean="0"/>
              <a:t>Закону України «Про освіту».</a:t>
            </a:r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84081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solidFill>
                  <a:schemeClr val="tx2">
                    <a:lumMod val="75000"/>
                  </a:schemeClr>
                </a:solidFill>
              </a:rPr>
              <a:t>Кодекс України </a:t>
            </a:r>
            <a:br>
              <a:rPr lang="uk-UA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400" dirty="0">
                <a:solidFill>
                  <a:schemeClr val="tx2">
                    <a:lumMod val="75000"/>
                  </a:schemeClr>
                </a:solidFill>
              </a:rPr>
              <a:t>про адміністративні правопорушення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3" descr="C:\Users\пк2\Desktop\Без имени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552" y="2119313"/>
            <a:ext cx="542025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4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tx2"/>
                </a:solidFill>
              </a:rPr>
              <a:t>Листи Міністерства </a:t>
            </a:r>
            <a:br>
              <a:rPr lang="uk-UA" b="1" dirty="0" smtClean="0">
                <a:solidFill>
                  <a:schemeClr val="tx2"/>
                </a:solidFill>
              </a:rPr>
            </a:br>
            <a:r>
              <a:rPr lang="uk-UA" b="1" dirty="0" smtClean="0">
                <a:solidFill>
                  <a:schemeClr val="tx2"/>
                </a:solidFill>
              </a:rPr>
              <a:t>освіти і науки України</a:t>
            </a:r>
            <a:br>
              <a:rPr lang="uk-UA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853376" cy="360381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в</a:t>
            </a:r>
            <a:r>
              <a:rPr lang="uk-UA" dirty="0" smtClean="0"/>
              <a:t>ід 29.12.2019 №1/9-790 «Щодо організації роботи у закладах освіти з питань запобігання і протидії домашньому насильству та булінгу»;</a:t>
            </a:r>
          </a:p>
          <a:p>
            <a:pPr algn="just"/>
            <a:r>
              <a:rPr lang="uk-UA" dirty="0"/>
              <a:t>в</a:t>
            </a:r>
            <a:r>
              <a:rPr lang="uk-UA" dirty="0" smtClean="0"/>
              <a:t>ід 29.01.2019 №1/11-881 «Рекомендації для закладів освіти щодо застосування норм Закону України «Про внесення змін до деяких законодавчих актів України щодо протидії булінгу (цькуванню)» від 18 грудня 2018 р. №2657-</a:t>
            </a:r>
            <a:r>
              <a:rPr lang="en-US" dirty="0" smtClean="0"/>
              <a:t>Y</a:t>
            </a:r>
            <a:r>
              <a:rPr lang="uk-UA" dirty="0" smtClean="0"/>
              <a:t>ІІІ»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3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776865" cy="1687411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</a:rPr>
              <a:t>Комплексний підхід </a:t>
            </a:r>
            <a:br>
              <a:rPr lang="uk-UA" sz="2800" b="1" dirty="0" smtClean="0">
                <a:solidFill>
                  <a:schemeClr val="tx2"/>
                </a:solidFill>
              </a:rPr>
            </a:br>
            <a:r>
              <a:rPr lang="uk-UA" sz="2800" b="1" dirty="0" smtClean="0">
                <a:solidFill>
                  <a:schemeClr val="tx2"/>
                </a:solidFill>
              </a:rPr>
              <a:t>у сфері запобігання та протидії проявам булінгу (цькування)</a:t>
            </a:r>
            <a:br>
              <a:rPr lang="uk-UA" sz="2800" b="1" dirty="0" smtClean="0">
                <a:solidFill>
                  <a:schemeClr val="tx2"/>
                </a:solidFill>
              </a:rPr>
            </a:br>
            <a:r>
              <a:rPr lang="uk-UA" sz="2800" b="1" dirty="0">
                <a:solidFill>
                  <a:schemeClr val="tx2"/>
                </a:solidFill>
              </a:rPr>
              <a:t/>
            </a:r>
            <a:br>
              <a:rPr lang="uk-UA" sz="2800" b="1" dirty="0">
                <a:solidFill>
                  <a:schemeClr val="tx2"/>
                </a:solidFill>
              </a:rPr>
            </a:b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924944"/>
            <a:ext cx="6196405" cy="3603812"/>
          </a:xfrm>
        </p:spPr>
        <p:txBody>
          <a:bodyPr/>
          <a:lstStyle/>
          <a:p>
            <a:pPr algn="ctr"/>
            <a:r>
              <a:rPr lang="uk-UA" sz="4000" dirty="0" smtClean="0">
                <a:solidFill>
                  <a:schemeClr val="tx2"/>
                </a:solidFill>
              </a:rPr>
              <a:t>Управлінський напрям</a:t>
            </a:r>
          </a:p>
          <a:p>
            <a:pPr algn="ctr"/>
            <a:r>
              <a:rPr lang="uk-UA" sz="4000" dirty="0" smtClean="0">
                <a:solidFill>
                  <a:schemeClr val="tx2"/>
                </a:solidFill>
              </a:rPr>
              <a:t>Просвітницький напрям</a:t>
            </a:r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tx2"/>
                </a:solidFill>
              </a:rPr>
              <a:t>Управлінський напрям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488832" cy="4536504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1. Перевірка приміщень, території закладу освіти; організація належних заходів безпеки.</a:t>
            </a:r>
          </a:p>
          <a:p>
            <a:r>
              <a:rPr lang="uk-UA" dirty="0"/>
              <a:t>2</a:t>
            </a:r>
            <a:r>
              <a:rPr lang="uk-UA" dirty="0" smtClean="0"/>
              <a:t>. Розробка, затвердження та оприлюднення плану заходів, які пов'язані     з запобіганням та протидією булінгу (цькуванню).</a:t>
            </a:r>
          </a:p>
          <a:p>
            <a:r>
              <a:rPr lang="uk-UA" dirty="0"/>
              <a:t>3</a:t>
            </a:r>
            <a:r>
              <a:rPr lang="uk-UA" dirty="0" smtClean="0"/>
              <a:t>. Розгляд та неупереджене з'ясування обставин випадків булінгу (цькування) в закладі освіти відповідно до заяв, що надійшли.</a:t>
            </a:r>
          </a:p>
          <a:p>
            <a:r>
              <a:rPr lang="uk-UA" dirty="0"/>
              <a:t>4</a:t>
            </a:r>
            <a:r>
              <a:rPr lang="uk-UA" dirty="0" smtClean="0"/>
              <a:t>. Налагодження роботи психологічної служби закладу освіти.</a:t>
            </a:r>
          </a:p>
          <a:p>
            <a:r>
              <a:rPr lang="uk-UA" dirty="0" smtClean="0"/>
              <a:t>5. Проведення регулярного моніторингу безпечності та комфортності закладу освіти та освітнього середовища (опитування, анкетування,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9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849</TotalTime>
  <Words>1063</Words>
  <Application>Microsoft Office PowerPoint</Application>
  <PresentationFormat>Экран (4:3)</PresentationFormat>
  <Paragraphs>119</Paragraphs>
  <Slides>20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Кнопка</vt:lpstr>
      <vt:lpstr>Про роботу закладів освіти  щодо реалізації вимог   Закону України «Про внесення змін до деяких законодавчих актів України щодо протидії булінгу (цькуванню)»</vt:lpstr>
      <vt:lpstr>Презентация PowerPoint</vt:lpstr>
      <vt:lpstr>Презентация PowerPoint</vt:lpstr>
      <vt:lpstr>Презентация PowerPoint</vt:lpstr>
      <vt:lpstr>Закон України «Про внесення змін                       до деяких законодавчих актів України щодо протидії булінгу (цькуванню)»  </vt:lpstr>
      <vt:lpstr>Кодекс України  про адміністративні правопорушення</vt:lpstr>
      <vt:lpstr>Листи Міністерства  освіти і науки України </vt:lpstr>
      <vt:lpstr>Комплексний підхід  у сфері запобігання та протидії проявам булінгу (цькування)  </vt:lpstr>
      <vt:lpstr>Управлінський напрям </vt:lpstr>
      <vt:lpstr>Обов’язки керівника закладу освіти                                         (стаття 26 Закону України «Про освіту»)   </vt:lpstr>
      <vt:lpstr>План заходів, спрямованих на запобігання та протидію булінгу (цькуванню)</vt:lpstr>
      <vt:lpstr>ПРОСВІТНИЦЬКИЙ НАПРЯМ-</vt:lpstr>
      <vt:lpstr>Забезпечення на веб-сайті  відкритого доступу  до такої інформації та документів:</vt:lpstr>
      <vt:lpstr>Здобувачі освіти</vt:lpstr>
      <vt:lpstr>Педагогічні працівники</vt:lpstr>
      <vt:lpstr>Батьки</vt:lpstr>
      <vt:lpstr>Психологічна служба  та соціально-педагогічний патронаж</vt:lpstr>
      <vt:lpstr>Презентация PowerPoint</vt:lpstr>
      <vt:lpstr>25 січня 2019 року  стартувала реєстрація на онлайн-курс  з протидії булінгу  в закладах освіти </vt:lpstr>
      <vt:lpstr>Доручення наради керівників закладів загальної середньої освіти  від 04.02.2019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</dc:title>
  <dc:creator>пк2</dc:creator>
  <cp:lastModifiedBy>пк2</cp:lastModifiedBy>
  <cp:revision>70</cp:revision>
  <cp:lastPrinted>2019-02-04T07:54:30Z</cp:lastPrinted>
  <dcterms:created xsi:type="dcterms:W3CDTF">2019-01-21T09:42:28Z</dcterms:created>
  <dcterms:modified xsi:type="dcterms:W3CDTF">2019-02-12T11:06:32Z</dcterms:modified>
</cp:coreProperties>
</file>